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71" r:id="rId8"/>
    <p:sldId id="272" r:id="rId9"/>
    <p:sldId id="263" r:id="rId10"/>
    <p:sldId id="264" r:id="rId11"/>
    <p:sldId id="265" r:id="rId12"/>
    <p:sldId id="266" r:id="rId13"/>
    <p:sldId id="273" r:id="rId14"/>
    <p:sldId id="267" r:id="rId15"/>
    <p:sldId id="268" r:id="rId16"/>
    <p:sldId id="269" r:id="rId17"/>
    <p:sldId id="274" r:id="rId18"/>
    <p:sldId id="270" r:id="rId1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74"/>
  </p:normalViewPr>
  <p:slideViewPr>
    <p:cSldViewPr snapToGrid="0" snapToObjects="1">
      <p:cViewPr>
        <p:scale>
          <a:sx n="80" d="100"/>
          <a:sy n="80" d="100"/>
        </p:scale>
        <p:origin x="354" y="-33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E6FEDE-F7A3-46B4-807C-76578BC532F1}" type="datetimeFigureOut">
              <a:rPr lang="en-US" smtClean="0"/>
              <a:t>10/16/2023</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973F47-388D-4FE1-804E-540AF20EDE73}" type="slidenum">
              <a:rPr lang="en-US" smtClean="0"/>
              <a:t>‹Nº›</a:t>
            </a:fld>
            <a:endParaRPr lang="en-US"/>
          </a:p>
        </p:txBody>
      </p:sp>
    </p:spTree>
    <p:extLst>
      <p:ext uri="{BB962C8B-B14F-4D97-AF65-F5344CB8AC3E}">
        <p14:creationId xmlns:p14="http://schemas.microsoft.com/office/powerpoint/2010/main" val="175722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5</a:t>
            </a:fld>
            <a:endParaRPr lang="en-US"/>
          </a:p>
        </p:txBody>
      </p:sp>
    </p:spTree>
    <p:extLst>
      <p:ext uri="{BB962C8B-B14F-4D97-AF65-F5344CB8AC3E}">
        <p14:creationId xmlns:p14="http://schemas.microsoft.com/office/powerpoint/2010/main" val="164979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9973F47-388D-4FE1-804E-540AF20EDE73}" type="slidenum">
              <a:rPr lang="en-US" smtClean="0"/>
              <a:t>6</a:t>
            </a:fld>
            <a:endParaRPr lang="en-US"/>
          </a:p>
        </p:txBody>
      </p:sp>
    </p:spTree>
    <p:extLst>
      <p:ext uri="{BB962C8B-B14F-4D97-AF65-F5344CB8AC3E}">
        <p14:creationId xmlns:p14="http://schemas.microsoft.com/office/powerpoint/2010/main" val="222899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9973F47-388D-4FE1-804E-540AF20EDE73}" type="slidenum">
              <a:rPr lang="en-US" smtClean="0"/>
              <a:t>8</a:t>
            </a:fld>
            <a:endParaRPr lang="en-US"/>
          </a:p>
        </p:txBody>
      </p:sp>
    </p:spTree>
    <p:extLst>
      <p:ext uri="{BB962C8B-B14F-4D97-AF65-F5344CB8AC3E}">
        <p14:creationId xmlns:p14="http://schemas.microsoft.com/office/powerpoint/2010/main" val="238000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99E6A-FCE6-6749-8E4A-330895AAA9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3C1FCA1-CC62-164B-B1F0-F5A476C0A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F48354-E00B-0646-9754-7A77B7D13522}"/>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D4853079-B5DA-2D44-8AAB-81DD3CE262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B0F6833-B051-C44F-8695-9C14F7EA0E9C}"/>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038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41ADD-4B4C-3F44-AAA1-1249448AED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309BEB9-4170-2D4A-A421-F36D3F4B9C72}"/>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952DDC0-E734-BC4B-A993-B555F10FAD67}"/>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E1B88D21-72BE-6D4E-9A30-19FFEF58ED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54565-4061-CD49-841F-E290BF9F407F}"/>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7246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30555D-26F2-C049-BDA6-80F4187C8B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BA24903-C2D8-E644-909F-BBAE4D28711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E5444379-9629-BA47-8A9A-2DD3DA10E80D}"/>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91C5A6D7-69F7-0646-9EFB-8E91E85906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D9D47F-2E81-544A-9697-2A23D4CE556A}"/>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44116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AE1ED-26A1-7E43-AD5D-39A9E597AA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3FA6D13-22F9-A04C-AC11-F0D1A1811E0D}"/>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54AA2F01-97E2-D54F-BD1D-40190D28727F}"/>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BA112EEA-A32D-834F-975B-8A5417B283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39EC266-08F4-D047-8CBF-601AA357D0C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40124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06C5D-703C-CD45-8239-9EC5FBB21B7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93377AC-9C20-D344-B144-6BC3863D5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C326E50-A5F4-8C4E-9D10-3059D8B5D922}"/>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70FED50F-DDB0-424D-8A74-155547611C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32A10B-E085-8043-824D-4B676D000C10}"/>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4842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29227-305D-C542-9CCC-D543B3B4EDA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67CC39-A3A5-BE43-A4A0-0FF01A21EB6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9C82800E-3E31-A943-A736-7701F042B734}"/>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2D66D80E-3107-C347-BFB2-C5585736CA00}"/>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6" name="Marcador de pie de página 5">
            <a:extLst>
              <a:ext uri="{FF2B5EF4-FFF2-40B4-BE49-F238E27FC236}">
                <a16:creationId xmlns:a16="http://schemas.microsoft.com/office/drawing/2014/main" id="{02AF80F7-C15B-4C46-B498-B1C3ED01EA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4B4B74C-792A-C34B-9210-4D1E6088123B}"/>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667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B0195-7C69-BB47-8D78-E2725C6BA2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17DC003-D285-F747-9E09-2C1C83150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D3A93772-3C67-0042-B1C9-91E27944ABA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B57141A3-D10B-7A4B-ADE9-D66AC8D64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99DBD5AD-3F7A-8F4A-811B-86BBADAA757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640BD8AE-B96D-304B-98B5-84094440B89A}"/>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8" name="Marcador de pie de página 7">
            <a:extLst>
              <a:ext uri="{FF2B5EF4-FFF2-40B4-BE49-F238E27FC236}">
                <a16:creationId xmlns:a16="http://schemas.microsoft.com/office/drawing/2014/main" id="{DEDDF77A-191C-134A-9B55-25D74BC134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F365D6F-87CC-4640-B6F8-B13ED65ABA4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1059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42FDD-6FEC-2B4A-A8EE-6DFC1242F05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2B39A10-2FD6-2A4E-8AF5-EE0D904ECBA5}"/>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4" name="Marcador de pie de página 3">
            <a:extLst>
              <a:ext uri="{FF2B5EF4-FFF2-40B4-BE49-F238E27FC236}">
                <a16:creationId xmlns:a16="http://schemas.microsoft.com/office/drawing/2014/main" id="{D20ADB2D-7BD0-134A-BD3A-06CFB33B50A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9C878A-186B-B845-8695-DF0A2E71A31D}"/>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38182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30517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CB83C-E6C5-014E-8141-2681655F73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7777C4-EC6E-764B-B623-F5CA65BF5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47D74E83-9285-D246-8D68-981AB0CFA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D4925D44-D017-F84A-8497-C68E29E84AED}"/>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6" name="Marcador de pie de página 5">
            <a:extLst>
              <a:ext uri="{FF2B5EF4-FFF2-40B4-BE49-F238E27FC236}">
                <a16:creationId xmlns:a16="http://schemas.microsoft.com/office/drawing/2014/main" id="{BC9EB9F9-2265-C84C-83E7-282E7E692A0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DBF87B-D6B8-574E-8CB5-21BF4D6E2CF6}"/>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2439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A7135-629F-7D4A-9FC3-83699A59B5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31D2117-CC53-E84F-AEC7-661741BD5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02A5947-5223-8C4A-9516-A1E67A223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B6B808A9-320A-574A-8879-341678D5D97A}"/>
              </a:ext>
            </a:extLst>
          </p:cNvPr>
          <p:cNvSpPr>
            <a:spLocks noGrp="1"/>
          </p:cNvSpPr>
          <p:nvPr>
            <p:ph type="dt" sz="half" idx="10"/>
          </p:nvPr>
        </p:nvSpPr>
        <p:spPr/>
        <p:txBody>
          <a:bodyPr/>
          <a:lstStyle/>
          <a:p>
            <a:fld id="{73E1B0BD-5392-BC4E-A4E8-96FD9A742288}" type="datetimeFigureOut">
              <a:rPr lang="es-MX" smtClean="0"/>
              <a:t>16/10/2023</a:t>
            </a:fld>
            <a:endParaRPr lang="es-MX"/>
          </a:p>
        </p:txBody>
      </p:sp>
      <p:sp>
        <p:nvSpPr>
          <p:cNvPr id="6" name="Marcador de pie de página 5">
            <a:extLst>
              <a:ext uri="{FF2B5EF4-FFF2-40B4-BE49-F238E27FC236}">
                <a16:creationId xmlns:a16="http://schemas.microsoft.com/office/drawing/2014/main" id="{A04D9CFE-5ECF-F449-9914-2FFFD847063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CD61722-4678-F045-9C5C-7489F4344B25}"/>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82992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7C0D5D-D3A5-A04C-AB37-DBA31AC55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9AC6232-4770-A441-A0F7-1DE33941E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22EEE10B-74E6-984B-BCAD-5244DD21D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0BD-5392-BC4E-A4E8-96FD9A742288}" type="datetimeFigureOut">
              <a:rPr lang="es-MX" smtClean="0"/>
              <a:t>16/10/2023</a:t>
            </a:fld>
            <a:endParaRPr lang="es-MX"/>
          </a:p>
        </p:txBody>
      </p:sp>
      <p:sp>
        <p:nvSpPr>
          <p:cNvPr id="5" name="Marcador de pie de página 4">
            <a:extLst>
              <a:ext uri="{FF2B5EF4-FFF2-40B4-BE49-F238E27FC236}">
                <a16:creationId xmlns:a16="http://schemas.microsoft.com/office/drawing/2014/main" id="{629DD9EE-B9E3-1C4A-9D8C-038DA29E5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A9EC4C7-27AB-0740-86D4-9962A710A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B0CCE-C151-9640-9E56-01AC37A6852C}" type="slidenum">
              <a:rPr lang="es-MX" smtClean="0"/>
              <a:t>‹Nº›</a:t>
            </a:fld>
            <a:endParaRPr lang="es-MX"/>
          </a:p>
        </p:txBody>
      </p:sp>
    </p:spTree>
    <p:extLst>
      <p:ext uri="{BB962C8B-B14F-4D97-AF65-F5344CB8AC3E}">
        <p14:creationId xmlns:p14="http://schemas.microsoft.com/office/powerpoint/2010/main" val="310734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E0BB58-3D9D-6B49-A5B1-E96083BC80EB}"/>
              </a:ext>
            </a:extLst>
          </p:cNvPr>
          <p:cNvPicPr>
            <a:picLocks noChangeAspect="1"/>
          </p:cNvPicPr>
          <p:nvPr/>
        </p:nvPicPr>
        <p:blipFill>
          <a:blip r:embed="rId2"/>
          <a:stretch>
            <a:fillRect/>
          </a:stretch>
        </p:blipFill>
        <p:spPr>
          <a:xfrm>
            <a:off x="14" y="199"/>
            <a:ext cx="12191972" cy="6857602"/>
          </a:xfrm>
          <a:prstGeom prst="rect">
            <a:avLst/>
          </a:prstGeom>
        </p:spPr>
      </p:pic>
    </p:spTree>
    <p:extLst>
      <p:ext uri="{BB962C8B-B14F-4D97-AF65-F5344CB8AC3E}">
        <p14:creationId xmlns:p14="http://schemas.microsoft.com/office/powerpoint/2010/main" val="296849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1598" y="1799771"/>
            <a:ext cx="12003317" cy="4659084"/>
          </a:xfrm>
          <a:prstGeom prst="rect">
            <a:avLst/>
          </a:prstGeom>
          <a:noFill/>
          <a:ln w="57150" cmpd="thickThin">
            <a:solidFill>
              <a:schemeClr val="tx1"/>
            </a:solidFill>
            <a:miter lim="800000"/>
            <a:headEnd/>
            <a:tailEnd/>
          </a:ln>
        </p:spPr>
        <p:txBody>
          <a:bodyPr lIns="144000" rIns="144000"/>
          <a:lstStyle/>
          <a:p>
            <a:pPr marL="342900" indent="-342900" algn="just" eaLnBrk="0" hangingPunct="0">
              <a:buFont typeface="+mj-lt"/>
              <a:buAutoNum type="arabicPeriod" startAt="6"/>
              <a:tabLst>
                <a:tab pos="457200" algn="l"/>
              </a:tabLst>
              <a:defRPr/>
            </a:pPr>
            <a:r>
              <a:rPr lang="es-ES_tradnl" dirty="0">
                <a:latin typeface="Avenir Book" panose="02000503020000020003" pitchFamily="2" charset="0"/>
              </a:rPr>
              <a:t>Concluido tu proyecto de estadía (19 de abril del 2024), descargar el recibo de pago del Portal del Alumno: </a:t>
            </a:r>
            <a:r>
              <a:rPr lang="es-ES_tradnl" b="1" dirty="0">
                <a:latin typeface="Avenir Book" panose="02000503020000020003" pitchFamily="2" charset="0"/>
              </a:rPr>
              <a:t>menú Pagos en línea -&gt; Otros pagos -&gt; Elegir el concepto “TRÁMITE DE TITULACIÓN Y CÉDULA PROFESIONAL ING.” </a:t>
            </a:r>
            <a:r>
              <a:rPr lang="es-ES_tradnl" dirty="0">
                <a:latin typeface="Avenir Book" panose="02000503020000020003" pitchFamily="2" charset="0"/>
              </a:rPr>
              <a:t>y realizar el pago en el banco autorizado $1,300.00 (MIL TRESCIENTOS PESOS 00/100 M.N.), </a:t>
            </a:r>
            <a:r>
              <a:rPr lang="es-ES_tradnl" b="1" dirty="0">
                <a:latin typeface="Avenir Book" panose="02000503020000020003" pitchFamily="2" charset="0"/>
              </a:rPr>
              <a:t>este pago  no incluye ninguna de las dos Cédulas Profesionales (Estatal y CDMX).</a:t>
            </a:r>
          </a:p>
          <a:p>
            <a:pPr marL="342900" indent="-342900" algn="just" eaLnBrk="0" hangingPunct="0">
              <a:buFont typeface="+mj-lt"/>
              <a:buAutoNum type="arabicPeriod" startAt="6"/>
              <a:tabLst>
                <a:tab pos="457200" algn="l"/>
              </a:tabLst>
              <a:defRPr/>
            </a:pPr>
            <a:endParaRPr lang="es-ES_tradnl"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Una vez aprobada la Memoria de Estadía por parte del asesor de la UTSJR y de la empresa, generar el archivo .</a:t>
            </a:r>
            <a:r>
              <a:rPr lang="es-MX" dirty="0" err="1">
                <a:latin typeface="Avenir Book" panose="02000503020000020003" pitchFamily="2" charset="0"/>
              </a:rPr>
              <a:t>pdf</a:t>
            </a:r>
            <a:r>
              <a:rPr lang="es-MX" dirty="0">
                <a:latin typeface="Avenir Book" panose="02000503020000020003" pitchFamily="2" charset="0"/>
              </a:rPr>
              <a:t> final de la Memoria de Estadía, subirlo a la plataforma de la UTSJR a través de tu portal de alumno, solicitar el visto bueno de tu tutor de estadía por parte de la UTSJR, para concluir con la entrega digital al Departamento de Servicios Bibliotecarios.</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Responder y entregar la encuesta de Egresado en la Dirección de Vinculación (Coordinación de Relaciones con el Sector Productivo).</a:t>
            </a:r>
          </a:p>
          <a:p>
            <a:pPr marL="342900" lvl="0" indent="-342900" algn="just" eaLnBrk="0" hangingPunct="0">
              <a:buFont typeface="+mj-lt"/>
              <a:buAutoNum type="arabicPeriod" startAt="6"/>
              <a:tabLst>
                <a:tab pos="457200" algn="l"/>
              </a:tabLst>
              <a:defRPr/>
            </a:pPr>
            <a:endParaRPr lang="es-MX" sz="1600" dirty="0">
              <a:latin typeface="Avenir Book" panose="02000503020000020003" pitchFamily="2" charset="0"/>
            </a:endParaRPr>
          </a:p>
          <a:p>
            <a:pPr marL="342900" lvl="0" indent="-342900" algn="just" eaLnBrk="0" hangingPunct="0">
              <a:buFont typeface="+mj-lt"/>
              <a:buAutoNum type="arabicPeriod" startAt="6"/>
              <a:tabLst>
                <a:tab pos="457200" algn="l"/>
              </a:tabLst>
              <a:defRPr/>
            </a:pPr>
            <a:r>
              <a:rPr lang="es-MX"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lvl="0" indent="-342900" algn="just" eaLnBrk="0" hangingPunct="0">
              <a:buFont typeface="+mj-lt"/>
              <a:buAutoNum type="arabicPeriod" startAt="6"/>
              <a:tabLst>
                <a:tab pos="457200" algn="l"/>
              </a:tabLst>
              <a:defRPr/>
            </a:pPr>
            <a:endParaRPr lang="es-MX" sz="1500" dirty="0">
              <a:latin typeface="Avenir Book" panose="02000503020000020003" pitchFamily="2" charset="0"/>
            </a:endParaRPr>
          </a:p>
          <a:p>
            <a:pPr marL="342900" indent="-342900" algn="just" eaLnBrk="0" hangingPunct="0">
              <a:buFont typeface="+mj-lt"/>
              <a:buAutoNum type="arabicPeriod" startAt="11"/>
              <a:defRPr/>
            </a:pPr>
            <a:endParaRPr lang="es-MX" sz="1500" dirty="0">
              <a:latin typeface="Avenir Book" panose="02000503020000020003" pitchFamily="2" charset="0"/>
            </a:endParaRPr>
          </a:p>
          <a:p>
            <a:pPr marL="457200" lvl="0" indent="-457200" algn="just" eaLnBrk="0" hangingPunct="0">
              <a:buFont typeface="+mj-lt"/>
              <a:buAutoNum type="alphaLcParenR"/>
              <a:tabLst>
                <a:tab pos="457200" algn="l"/>
              </a:tabLst>
              <a:defRPr/>
            </a:pPr>
            <a:endParaRPr lang="es-MX" sz="15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059542" y="1076951"/>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25547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582057"/>
            <a:ext cx="11800113" cy="4949369"/>
          </a:xfrm>
          <a:prstGeom prst="rect">
            <a:avLst/>
          </a:prstGeom>
          <a:noFill/>
          <a:ln w="57150" cmpd="thickThin">
            <a:solidFill>
              <a:schemeClr val="tx1"/>
            </a:solidFill>
            <a:miter lim="800000"/>
            <a:headEnd/>
            <a:tailEnd/>
          </a:ln>
        </p:spPr>
        <p:txBody>
          <a:bodyPr lIns="144000" rIns="144000"/>
          <a:lstStyle/>
          <a:p>
            <a:pPr marL="342900" lvl="0" indent="-342900" algn="just" eaLnBrk="0" hangingPunct="0">
              <a:buFont typeface="+mj-lt"/>
              <a:buAutoNum type="arabicPeriod" startAt="10"/>
              <a:tabLst>
                <a:tab pos="457200" algn="l"/>
              </a:tabLst>
              <a:defRPr/>
            </a:pPr>
            <a:r>
              <a:rPr lang="es-MX" dirty="0">
                <a:latin typeface="Avenir Book" panose="02000503020000020003" pitchFamily="2" charset="0"/>
              </a:rPr>
              <a:t>Realizar el trámite de titulación en línea, ingresar a: </a:t>
            </a:r>
            <a:r>
              <a:rPr lang="es-MX" b="1" dirty="0">
                <a:latin typeface="Avenir Book" panose="02000503020000020003" pitchFamily="2" charset="0"/>
              </a:rPr>
              <a:t>Portal del Alumno -&gt;Académicos -&gt;Estadías -&gt;</a:t>
            </a:r>
            <a:r>
              <a:rPr lang="es-MX" dirty="0">
                <a:latin typeface="Avenir Book" panose="02000503020000020003" pitchFamily="2" charset="0"/>
              </a:rPr>
              <a:t> descargar el documento “</a:t>
            </a:r>
            <a:r>
              <a:rPr lang="es-MX" b="1" dirty="0">
                <a:latin typeface="Avenir Book" panose="02000503020000020003" pitchFamily="2" charset="0"/>
              </a:rPr>
              <a:t>Manual Alumno”, </a:t>
            </a:r>
            <a:r>
              <a:rPr lang="es-MX" dirty="0">
                <a:latin typeface="Avenir Book" panose="02000503020000020003" pitchFamily="2" charset="0"/>
              </a:rPr>
              <a:t>en el cual se describe paso a paso el proceso de titulación electrónica, ejecutar el proceso para generar los siguientes documentos:</a:t>
            </a:r>
          </a:p>
          <a:p>
            <a:pPr lvl="2" algn="just" eaLnBrk="0" hangingPunct="0">
              <a:defRPr/>
            </a:pPr>
            <a:r>
              <a:rPr lang="es-MX" dirty="0">
                <a:latin typeface="Avenir Book" panose="02000503020000020003" pitchFamily="2" charset="0"/>
              </a:rPr>
              <a:t>a) Oficio de Autorización y Aprobación de la Memoria de Estadía.</a:t>
            </a:r>
          </a:p>
          <a:p>
            <a:pPr lvl="2" algn="just" eaLnBrk="0" hangingPunct="0">
              <a:defRPr/>
            </a:pPr>
            <a:r>
              <a:rPr lang="es-MX" dirty="0">
                <a:latin typeface="Avenir Book" panose="02000503020000020003" pitchFamily="2" charset="0"/>
              </a:rPr>
              <a:t>b) Calificaciones del Alumno en su Estadía en el Sector Productivo.</a:t>
            </a:r>
          </a:p>
          <a:p>
            <a:pPr lvl="2" algn="just" eaLnBrk="0" hangingPunct="0">
              <a:defRPr/>
            </a:pPr>
            <a:r>
              <a:rPr lang="es-MX" dirty="0">
                <a:latin typeface="Avenir Book" panose="02000503020000020003" pitchFamily="2" charset="0"/>
              </a:rPr>
              <a:t>c) Acta de Toma de Protesta.</a:t>
            </a:r>
          </a:p>
          <a:p>
            <a:pPr lvl="2" algn="just" eaLnBrk="0" hangingPunct="0">
              <a:defRPr/>
            </a:pPr>
            <a:r>
              <a:rPr lang="es-MX" dirty="0">
                <a:latin typeface="Avenir Book" panose="02000503020000020003" pitchFamily="2" charset="0"/>
              </a:rPr>
              <a:t>d) Formato de no adeudo.</a:t>
            </a:r>
          </a:p>
          <a:p>
            <a:pPr lvl="2" algn="just" eaLnBrk="0" hangingPunct="0">
              <a:defRPr/>
            </a:pPr>
            <a:r>
              <a:rPr lang="es-MX" dirty="0">
                <a:latin typeface="Avenir Book" panose="02000503020000020003" pitchFamily="2" charset="0"/>
              </a:rPr>
              <a:t>e) Documento de confirmación de datos para el trámite de cédula profesional electrónica.</a:t>
            </a:r>
          </a:p>
          <a:p>
            <a:pPr marL="342900" indent="-342900" algn="just" eaLnBrk="0" hangingPunct="0">
              <a:buFont typeface="+mj-lt"/>
              <a:buAutoNum type="arabicPeriod" startAt="10"/>
              <a:defRPr/>
            </a:pPr>
            <a:endParaRPr lang="es-MX" sz="1600" dirty="0">
              <a:latin typeface="Avenir Book" panose="02000503020000020003" pitchFamily="2" charset="0"/>
            </a:endParaRPr>
          </a:p>
          <a:p>
            <a:pPr marL="342900" indent="-342900" algn="just" eaLnBrk="0" hangingPunct="0">
              <a:buFont typeface="+mj-lt"/>
              <a:buAutoNum type="arabicPeriod" startAt="10"/>
              <a:defRPr/>
            </a:pPr>
            <a:r>
              <a:rPr lang="es-MX" dirty="0">
                <a:latin typeface="Avenir Book" panose="02000503020000020003" pitchFamily="2" charset="0"/>
              </a:rPr>
              <a:t>Sustentar el Acto Protocolario de Replica de la Memoria de Estadía y Toma de Protesta por el medio que se le indique (presencial o virtual), según indicaciones de la Dirección de Carrera y la Empresa.</a:t>
            </a:r>
          </a:p>
          <a:p>
            <a:pPr marL="342900" indent="-342900" algn="just" eaLnBrk="0" hangingPunct="0">
              <a:buFont typeface="+mj-lt"/>
              <a:buAutoNum type="arabicPeriod" startAt="10"/>
              <a:defRPr/>
            </a:pPr>
            <a:endParaRPr lang="es-MX" sz="1600" b="1" dirty="0">
              <a:latin typeface="Avenir Book" panose="02000503020000020003" pitchFamily="2" charset="0"/>
            </a:endParaRPr>
          </a:p>
          <a:p>
            <a:pPr marL="342900" lvl="0" indent="-342900" algn="just" eaLnBrk="0" hangingPunct="0">
              <a:buFont typeface="+mj-lt"/>
              <a:buAutoNum type="arabicPeriod" startAt="10"/>
              <a:defRPr/>
            </a:pPr>
            <a:r>
              <a:rPr lang="es-MX" dirty="0">
                <a:latin typeface="Avenir Book" panose="02000503020000020003" pitchFamily="2" charset="0"/>
              </a:rPr>
              <a:t>Contar con </a:t>
            </a:r>
            <a:r>
              <a:rPr lang="es-MX" b="1" dirty="0" err="1">
                <a:latin typeface="Avenir Book" panose="02000503020000020003" pitchFamily="2" charset="0"/>
              </a:rPr>
              <a:t>e.firma</a:t>
            </a:r>
            <a:r>
              <a:rPr lang="es-MX" b="1" dirty="0">
                <a:latin typeface="Avenir Book" panose="02000503020000020003" pitchFamily="2" charset="0"/>
              </a:rPr>
              <a:t> del SAT (Servicio de Administración Tributaria), </a:t>
            </a:r>
            <a:r>
              <a:rPr lang="es-MX" dirty="0">
                <a:latin typeface="Avenir Book" panose="02000503020000020003" pitchFamily="2" charset="0"/>
              </a:rPr>
              <a:t>es requisito indispensable para obtener la cédula profesional electrónica de la plataforma de la Dirección General de Profesiones de la CDMX.</a:t>
            </a:r>
          </a:p>
          <a:p>
            <a:pPr marL="342900" lvl="0" indent="-342900" algn="just" eaLnBrk="0" hangingPunct="0">
              <a:buFont typeface="+mj-lt"/>
              <a:buAutoNum type="arabicPeriod" startAt="10"/>
              <a:defRPr/>
            </a:pPr>
            <a:endParaRPr lang="es-MX" dirty="0">
              <a:latin typeface="Avenir Book" panose="02000503020000020003" pitchFamily="2" charset="0"/>
            </a:endParaRPr>
          </a:p>
          <a:p>
            <a:pPr algn="just" eaLnBrk="0" hangingPunct="0">
              <a:defRPr/>
            </a:pPr>
            <a:r>
              <a:rPr lang="es-MX" b="1" dirty="0">
                <a:latin typeface="Avenir Book" panose="02000503020000020003" pitchFamily="2" charset="0"/>
              </a:rPr>
              <a:t>NOTA:</a:t>
            </a:r>
            <a:r>
              <a:rPr lang="es-MX" dirty="0">
                <a:latin typeface="Avenir Book" panose="02000503020000020003" pitchFamily="2" charset="0"/>
              </a:rPr>
              <a:t> Todo Egresado Titulado de la UTSJR en el nivel TSU, podrán gestionar </a:t>
            </a:r>
            <a:r>
              <a:rPr lang="es-MX" b="1" dirty="0">
                <a:latin typeface="Avenir Book" panose="02000503020000020003" pitchFamily="2" charset="0"/>
              </a:rPr>
              <a:t>su Cédula Profesional Estatal de Querétaro</a:t>
            </a:r>
            <a:r>
              <a:rPr lang="es-MX" dirty="0">
                <a:latin typeface="Avenir Book" panose="02000503020000020003" pitchFamily="2" charset="0"/>
              </a:rPr>
              <a:t> y la Cédula Profesional de la Dirección General de Profesiones de la CDMX.</a:t>
            </a:r>
          </a:p>
          <a:p>
            <a:pPr lvl="0" algn="just" eaLnBrk="0" hangingPunct="0">
              <a:defRPr/>
            </a:pPr>
            <a:endParaRPr lang="es-MX"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957945" y="902788"/>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50571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6428" y="1908324"/>
            <a:ext cx="11747861" cy="4565046"/>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ES_tradnl" b="1" dirty="0">
                <a:latin typeface="Avenir Book" panose="02000503020000020003" pitchFamily="2" charset="0"/>
              </a:rPr>
              <a:t>Toda la documentación mencionada en el punto 10 de la guía, deberá ser integrada y firmada electrónicamente por el egresado, asesor de estadía y Director de Carrera, máximo 1 día después de la fecha establecida en el Acta Toma de Protesta.</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a:latin typeface="Avenir Book" panose="02000503020000020003" pitchFamily="2" charset="0"/>
              </a:rPr>
              <a:t>Los pasos del </a:t>
            </a:r>
            <a:r>
              <a:rPr lang="es-ES_tradnl" b="1" dirty="0">
                <a:latin typeface="Avenir Book" panose="02000503020000020003" pitchFamily="2" charset="0"/>
              </a:rPr>
              <a:t>6 al 10 </a:t>
            </a:r>
            <a:r>
              <a:rPr lang="es-ES_tradnl" dirty="0">
                <a:latin typeface="Avenir Book" panose="02000503020000020003" pitchFamily="2" charset="0"/>
              </a:rPr>
              <a:t>deberás realizarlos en el periodo del </a:t>
            </a:r>
            <a:r>
              <a:rPr lang="es-ES_tradnl" b="1" dirty="0">
                <a:latin typeface="Avenir Book" panose="02000503020000020003" pitchFamily="2" charset="0"/>
              </a:rPr>
              <a:t>22 de abril al 31 de mayo de 2024</a:t>
            </a:r>
            <a:r>
              <a:rPr lang="es-ES_tradnl" dirty="0">
                <a:latin typeface="Avenir Book" panose="02000503020000020003" pitchFamily="2" charset="0"/>
              </a:rPr>
              <a:t>, es importante considerar que se hacen cortes de egresados titulados mensualmente, por lo que no se reciben trámites con fechas del mes anterior una vez que inicia el nuevo mes.</a:t>
            </a:r>
          </a:p>
          <a:p>
            <a:pPr marL="266700" lvl="1" indent="-174625" algn="just" eaLnBrk="0" hangingPunct="0">
              <a:spcBef>
                <a:spcPct val="20000"/>
              </a:spcBef>
              <a:buFont typeface="Wingdings" pitchFamily="2" charset="2"/>
              <a:buChar char="ü"/>
              <a:defRPr/>
            </a:pPr>
            <a:endParaRPr lang="es-ES_tradnl"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egresado, se ha titulado y firmado electrónicamente en el Portal del Alumno todos los documentos solicitados, el Departamento de Servicios Escolares los aprobará y posteriormente </a:t>
            </a:r>
            <a:r>
              <a:rPr lang="es-MX" b="1" dirty="0">
                <a:latin typeface="Avenir Book" panose="02000503020000020003" pitchFamily="2" charset="0"/>
              </a:rPr>
              <a:t>realizará el trámite correspondiente ante la Dirección Estatal de Profesiones de Querétaro</a:t>
            </a:r>
            <a:r>
              <a:rPr lang="es-MX" dirty="0">
                <a:latin typeface="Avenir Book" panose="02000503020000020003" pitchFamily="2" charset="0"/>
              </a:rPr>
              <a:t> y la Dirección General de Profesiones de la CDMX, de acuerdo a sus lineamientos de ambas dependencias.</a:t>
            </a:r>
          </a:p>
          <a:p>
            <a:pPr marL="266700" lvl="1" indent="-174625" algn="just" eaLnBrk="0" hangingPunct="0">
              <a:spcBef>
                <a:spcPct val="20000"/>
              </a:spcBef>
              <a:buFont typeface="Wingdings" pitchFamily="2" charset="2"/>
              <a:buChar char="ü"/>
              <a:defRPr/>
            </a:pPr>
            <a:endParaRPr lang="es-MX" sz="16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dirty="0">
                <a:latin typeface="Avenir Book" panose="02000503020000020003" pitchFamily="2" charset="0"/>
              </a:rPr>
              <a:t>La fecha, lugar y hora para el evento de Ceremonia de Graduación, serán comunicados en el momento oportuno por cada Dirección de Carrera, favor de estar pendiente.</a:t>
            </a: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1" y="1053732"/>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0401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465943"/>
            <a:ext cx="11682546" cy="5036454"/>
          </a:xfrm>
          <a:prstGeom prst="rect">
            <a:avLst/>
          </a:prstGeom>
          <a:noFill/>
          <a:ln w="57150" cmpd="thickThin">
            <a:solidFill>
              <a:schemeClr val="tx1"/>
            </a:solidFill>
            <a:miter lim="800000"/>
            <a:headEnd/>
            <a:tailEnd/>
          </a:ln>
        </p:spPr>
        <p:txBody>
          <a:bodyPr lIns="144000" rIns="144000"/>
          <a:lstStyle/>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electrónica de la Dirección General de Profesiones de la CDMX, el titulado deberá contar con su </a:t>
            </a:r>
            <a:r>
              <a:rPr lang="es-MX" i="1" dirty="0" err="1">
                <a:latin typeface="Avenir Book" panose="02000503020000020003" pitchFamily="2" charset="0"/>
              </a:rPr>
              <a:t>e.firma</a:t>
            </a:r>
            <a:r>
              <a:rPr lang="es-MX" i="1" dirty="0">
                <a:latin typeface="Avenir Book" panose="02000503020000020003" pitchFamily="2" charset="0"/>
              </a:rPr>
              <a:t> emitida por el SAT y podrá realizar la transacción económica del trámite con su tarjeta de crédito o débito bancaria</a:t>
            </a:r>
            <a:r>
              <a:rPr lang="es-MX" dirty="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b="1" dirty="0">
                <a:latin typeface="Avenir Book" panose="02000503020000020003" pitchFamily="2" charset="0"/>
              </a:rPr>
              <a:t>www.utsjr.edu.mx/Accesos Externos/Trámites Egresados</a:t>
            </a:r>
            <a:r>
              <a:rPr lang="es-MX" dirty="0">
                <a:latin typeface="Avenir Book" panose="02000503020000020003" pitchFamily="2" charset="0"/>
              </a:rPr>
              <a:t> y notificar vía correo o telefónicamente al Departamento de Servicios Escolares para su verificación y aprobación.</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Cuando la UTSJR concluya las gestiones de la Cédula Profesional Estatal, se enviará correo electrónico dirigido al titulado con el procedimiento a seguir para obtenerla y subirla al portal de egresado, así como las indicaciones para pasar a recoger toda su documentación.</a:t>
            </a:r>
          </a:p>
          <a:p>
            <a:pPr marL="92075" lvl="1" algn="just" eaLnBrk="0" hangingPunct="0">
              <a:spcBef>
                <a:spcPct val="20000"/>
              </a:spcBef>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dirty="0">
                <a:latin typeface="Avenir Book" panose="02000503020000020003" pitchFamily="2" charset="0"/>
              </a:rPr>
              <a:t>Es necesario que todos los estudiantes próximos a egresar y ser titulados, cuenten con su </a:t>
            </a:r>
            <a:r>
              <a:rPr lang="es-MX" dirty="0" err="1">
                <a:latin typeface="Avenir Book" panose="02000503020000020003" pitchFamily="2" charset="0"/>
              </a:rPr>
              <a:t>e.firma</a:t>
            </a:r>
            <a:r>
              <a:rPr lang="es-MX" dirty="0">
                <a:latin typeface="Avenir Book" panose="02000503020000020003" pitchFamily="2" charset="0"/>
              </a:rPr>
              <a:t>, la cual es de carácter gratuito, o en su caso renovarla o actualizarla de acuerdo a lo establecido por el SAT.</a:t>
            </a:r>
            <a:endParaRPr lang="es-ES_tradnl"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9247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421715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2711" y="1335314"/>
            <a:ext cx="11682546" cy="5167083"/>
          </a:xfrm>
          <a:prstGeom prst="rect">
            <a:avLst/>
          </a:prstGeom>
          <a:noFill/>
          <a:ln w="57150" cmpd="thickThin">
            <a:solidFill>
              <a:schemeClr val="tx1"/>
            </a:solid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documentos oficiales que nos requiera la DGP y la DEP para su trámite de Cédula Profesional, 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endParaRPr lang="es-ES_tradnl" sz="16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8" y="71990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IMPORTANTE</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9915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654" y="1885098"/>
            <a:ext cx="11798660" cy="3772751"/>
          </a:xfrm>
          <a:prstGeom prst="rect">
            <a:avLst/>
          </a:prstGeom>
          <a:noFill/>
          <a:ln w="57150" cmpd="thickThin">
            <a:solidFill>
              <a:schemeClr val="tx1"/>
            </a:solidFill>
            <a:miter lim="800000"/>
            <a:headEnd/>
            <a:tailEnd/>
          </a:ln>
        </p:spPr>
        <p:txBody>
          <a:bodyPr lIns="144000" rIns="144000"/>
          <a:lstStyle/>
          <a:p>
            <a:pPr marL="92075" lvl="1" algn="just" eaLnBrk="0" hangingPunct="0">
              <a:spcBef>
                <a:spcPct val="20000"/>
              </a:spcBef>
              <a:defRPr/>
            </a:pPr>
            <a:r>
              <a:rPr lang="es-MX" sz="1700" dirty="0">
                <a:latin typeface="Avenir Book" panose="02000503020000020003" pitchFamily="2" charset="0"/>
              </a:rPr>
              <a:t> </a:t>
            </a:r>
          </a:p>
          <a:p>
            <a:pPr marL="92075" lvl="1" algn="just" eaLnBrk="0" hangingPunct="0">
              <a:spcBef>
                <a:spcPct val="20000"/>
              </a:spcBef>
              <a:defRPr/>
            </a:pPr>
            <a:r>
              <a:rPr lang="es-MX" sz="3200" dirty="0">
                <a:latin typeface="Avenir Book" panose="02000503020000020003" pitchFamily="2" charset="0"/>
              </a:rPr>
              <a:t>Los egresados del nivel Licenciatura ó Ingeniería que no realicen su trámite de titulación en el tiempo establecido en el Reglamento Académico vigente, Artículo número 61, quedarán registrados como </a:t>
            </a:r>
            <a:r>
              <a:rPr lang="es-MX" sz="3200" b="1" dirty="0">
                <a:latin typeface="Avenir Book" panose="02000503020000020003" pitchFamily="2" charset="0"/>
              </a:rPr>
              <a:t>egresados no titulados</a:t>
            </a:r>
            <a:r>
              <a:rPr lang="es-MX" sz="3200" dirty="0">
                <a:latin typeface="Avenir Book" panose="02000503020000020003" pitchFamily="2" charset="0"/>
              </a:rPr>
              <a:t>, sin posibilidad de poderse titular por alguna otra opción que no sea el proyecto de estadía.</a:t>
            </a:r>
          </a:p>
          <a:p>
            <a:pPr marL="266700" lvl="1" indent="-174625" algn="just" eaLnBrk="0" hangingPunct="0">
              <a:spcBef>
                <a:spcPct val="20000"/>
              </a:spcBef>
              <a:buFont typeface="Wingdings" pitchFamily="2" charset="2"/>
              <a:buChar char="ü"/>
              <a:defRPr/>
            </a:pPr>
            <a:endParaRPr lang="es-MX" sz="1700" dirty="0">
              <a:latin typeface="Avenir Book" panose="02000503020000020003" pitchFamily="2"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59" y="1030508"/>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REGLAMENTO ACADÉMICO VIGENTE</a:t>
            </a: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185728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9070" y="1457326"/>
            <a:ext cx="11493860" cy="5013182"/>
          </a:xfrm>
          <a:prstGeom prst="rect">
            <a:avLst/>
          </a:prstGeom>
          <a:noFill/>
          <a:ln w="57150" cmpd="thickThin">
            <a:solidFill>
              <a:schemeClr val="tx1"/>
            </a:solidFill>
            <a:miter lim="800000"/>
            <a:headEnd/>
            <a:tailEnd/>
          </a:ln>
        </p:spPr>
        <p:txBody>
          <a:bodyPr lIns="144000" rIns="144000"/>
          <a:lstStyle/>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$450.00 por concepto de fotografías que deberá pagar antes del 27 de octubre de 2023.</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$2,264.00 por concepto de reinscripción al 11° Cuatrimestre (Estadía en el Sector Productivo) a realizar del 11 al 15 de diciembre de 2023.</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$300.00 aproximadamente por concepto de donación ya se del libro o equipo de laboratorio según indicaciones, a realizar del 22 de abril al 31 de mayo de 2024.</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$1,300.00 por concepto de trámite de titulación a realizar del 22 de abril al 31 de mayo del 2024.</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$1,800.00 aproximadamente, por concepto de trámite de Cédula Profesional de la Dirección General de Profesiones de la CDMX, a realizarse en cuanto se les notifique.</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$550.00 aproximadamente, por concepto de trámite de Cédula Profesional de la Dirección Estatal de Profesiones del Estado de Querétaro, a realizarse en cuanto se les notifique.</a:t>
            </a:r>
          </a:p>
          <a:p>
            <a:pPr marL="285750" indent="-285750" algn="just" eaLnBrk="0" hangingPunct="0">
              <a:lnSpc>
                <a:spcPct val="150000"/>
              </a:lnSpc>
              <a:spcBef>
                <a:spcPct val="20000"/>
              </a:spcBef>
              <a:buFont typeface="Wingdings" panose="05000000000000000000" pitchFamily="2" charset="2"/>
              <a:buChar char="ü"/>
              <a:defRPr/>
            </a:pPr>
            <a:r>
              <a:rPr lang="es-ES" dirty="0">
                <a:latin typeface="Avenir Book" panose="02000503020000020003" pitchFamily="2" charset="0"/>
              </a:rPr>
              <a:t>Total de gastos ya establecidos: $6,664.00</a:t>
            </a: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33868" y="834909"/>
            <a:ext cx="9535885"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400" dirty="0">
                <a:solidFill>
                  <a:schemeClr val="tx1"/>
                </a:solidFill>
                <a:latin typeface="Avenir Book" panose="02000503020000020003" pitchFamily="2" charset="0"/>
              </a:rPr>
              <a:t>ESTIMACIÓN DE GASTOS</a:t>
            </a:r>
          </a:p>
          <a:p>
            <a:pPr algn="ct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7952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838200" y="1132113"/>
            <a:ext cx="10515600" cy="979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Avenir Book" panose="02000503020000020003" pitchFamily="2" charset="0"/>
              </a:rPr>
              <a:t>Puntos importantes</a:t>
            </a:r>
            <a:endParaRPr lang="en-US" b="1" dirty="0">
              <a:latin typeface="Avenir Book" panose="02000503020000020003" pitchFamily="2" charset="0"/>
            </a:endParaRPr>
          </a:p>
        </p:txBody>
      </p:sp>
      <p:sp>
        <p:nvSpPr>
          <p:cNvPr id="5" name="Marcador de contenido 3"/>
          <p:cNvSpPr txBox="1">
            <a:spLocks/>
          </p:cNvSpPr>
          <p:nvPr/>
        </p:nvSpPr>
        <p:spPr>
          <a:xfrm>
            <a:off x="838200" y="224653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b="1" dirty="0">
                <a:latin typeface="Avenir Book" panose="02000503020000020003" pitchFamily="2" charset="0"/>
              </a:rPr>
              <a:t>Reporte de estadía.- </a:t>
            </a:r>
            <a:r>
              <a:rPr lang="es-ES" dirty="0">
                <a:latin typeface="Avenir Book" panose="02000503020000020003" pitchFamily="2" charset="0"/>
              </a:rPr>
              <a:t>Importante considerar en el desarrollo del reporte, la realización de </a:t>
            </a:r>
            <a:r>
              <a:rPr lang="es-ES" b="1" u="sng" dirty="0">
                <a:latin typeface="Avenir Book" panose="02000503020000020003" pitchFamily="2" charset="0"/>
              </a:rPr>
              <a:t>Citas</a:t>
            </a:r>
            <a:r>
              <a:rPr lang="es-ES" dirty="0">
                <a:latin typeface="Avenir Book" panose="02000503020000020003" pitchFamily="2" charset="0"/>
              </a:rPr>
              <a:t> y </a:t>
            </a:r>
            <a:r>
              <a:rPr lang="es-ES" b="1" u="sng" dirty="0">
                <a:latin typeface="Avenir Book" panose="02000503020000020003" pitchFamily="2" charset="0"/>
              </a:rPr>
              <a:t>Referencias Bibliográficas</a:t>
            </a:r>
            <a:r>
              <a:rPr lang="es-ES" dirty="0">
                <a:latin typeface="Avenir Book" panose="02000503020000020003" pitchFamily="2" charset="0"/>
              </a:rPr>
              <a:t>. Esto de acuerdo a la </a:t>
            </a:r>
            <a:r>
              <a:rPr lang="es-ES" i="1" u="sng" dirty="0">
                <a:latin typeface="Avenir Book" panose="02000503020000020003" pitchFamily="2" charset="0"/>
              </a:rPr>
              <a:t>Política Institucional de Administración y gestión de la Propiedad Intelectual. </a:t>
            </a:r>
            <a:endParaRPr lang="en-US" u="sng" dirty="0">
              <a:latin typeface="Avenir Book" panose="02000503020000020003" pitchFamily="2" charset="0"/>
            </a:endParaRPr>
          </a:p>
          <a:p>
            <a:pPr algn="just"/>
            <a:r>
              <a:rPr lang="es-ES" i="1" dirty="0">
                <a:latin typeface="Avenir Book" panose="02000503020000020003" pitchFamily="2" charset="0"/>
              </a:rPr>
              <a:t> </a:t>
            </a:r>
            <a:r>
              <a:rPr lang="es-ES" b="1" dirty="0">
                <a:latin typeface="Avenir Book" panose="02000503020000020003" pitchFamily="2" charset="0"/>
              </a:rPr>
              <a:t>Confidencialidad.-</a:t>
            </a:r>
            <a:r>
              <a:rPr lang="es-ES" i="1" dirty="0">
                <a:latin typeface="Avenir Book" panose="02000503020000020003" pitchFamily="2" charset="0"/>
              </a:rPr>
              <a:t> </a:t>
            </a:r>
            <a:r>
              <a:rPr lang="es-ES" dirty="0">
                <a:latin typeface="Avenir Book" panose="02000503020000020003" pitchFamily="2" charset="0"/>
              </a:rPr>
              <a:t>Hacer uso correcto de la información de la empresa. </a:t>
            </a:r>
            <a:endParaRPr lang="en-US" dirty="0">
              <a:latin typeface="Avenir Book" panose="02000503020000020003" pitchFamily="2" charset="0"/>
            </a:endParaRPr>
          </a:p>
          <a:p>
            <a:pPr algn="just"/>
            <a:r>
              <a:rPr lang="es-ES" i="1" dirty="0">
                <a:latin typeface="Avenir Book" panose="02000503020000020003" pitchFamily="2" charset="0"/>
              </a:rPr>
              <a:t> </a:t>
            </a:r>
            <a:r>
              <a:rPr lang="es-ES" b="1" dirty="0">
                <a:latin typeface="Avenir Book" panose="02000503020000020003" pitchFamily="2" charset="0"/>
              </a:rPr>
              <a:t>Fecha límite </a:t>
            </a:r>
            <a:r>
              <a:rPr lang="es-ES" dirty="0">
                <a:latin typeface="Avenir Book" panose="02000503020000020003" pitchFamily="2" charset="0"/>
              </a:rPr>
              <a:t>de colocación de estadía, el </a:t>
            </a:r>
            <a:r>
              <a:rPr lang="es-ES" b="1" dirty="0">
                <a:latin typeface="Avenir Book" panose="02000503020000020003" pitchFamily="2" charset="0"/>
              </a:rPr>
              <a:t>01 de diciembre.                                 Periodo de estadía</a:t>
            </a:r>
            <a:r>
              <a:rPr lang="es-ES" dirty="0">
                <a:latin typeface="Avenir Book" panose="02000503020000020003" pitchFamily="2" charset="0"/>
              </a:rPr>
              <a:t> del 03 de enero al 19 de abril de 2024.</a:t>
            </a:r>
            <a:endParaRPr lang="en-US" b="1" dirty="0">
              <a:latin typeface="Avenir Book" panose="02000503020000020003" pitchFamily="2" charset="0"/>
            </a:endParaRPr>
          </a:p>
        </p:txBody>
      </p:sp>
    </p:spTree>
    <p:extLst>
      <p:ext uri="{BB962C8B-B14F-4D97-AF65-F5344CB8AC3E}">
        <p14:creationId xmlns:p14="http://schemas.microsoft.com/office/powerpoint/2010/main" val="26318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B379E-1CBD-2D47-A96A-089475954C56}"/>
              </a:ext>
            </a:extLst>
          </p:cNvPr>
          <p:cNvSpPr txBox="1">
            <a:spLocks/>
          </p:cNvSpPr>
          <p:nvPr/>
        </p:nvSpPr>
        <p:spPr>
          <a:xfrm>
            <a:off x="1527374" y="2383246"/>
            <a:ext cx="9164241" cy="2000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Avenir Book" panose="02000503020000020003" pitchFamily="2" charset="0"/>
              </a:rPr>
              <a:t>Por su atención:</a:t>
            </a:r>
            <a:br>
              <a:rPr lang="es-ES" sz="4800" b="1" dirty="0">
                <a:latin typeface="Avenir Book" panose="02000503020000020003" pitchFamily="2" charset="0"/>
              </a:rPr>
            </a:br>
            <a:r>
              <a:rPr lang="es-ES" sz="4800" b="1" dirty="0">
                <a:latin typeface="Avenir Book" panose="02000503020000020003" pitchFamily="2" charset="0"/>
              </a:rPr>
              <a:t>Muchas Gracias</a:t>
            </a:r>
            <a:endParaRPr lang="es-MX" sz="4800" b="1" dirty="0">
              <a:latin typeface="Avenir Book" panose="02000503020000020003" pitchFamily="2" charset="0"/>
            </a:endParaRPr>
          </a:p>
        </p:txBody>
      </p:sp>
    </p:spTree>
    <p:extLst>
      <p:ext uri="{BB962C8B-B14F-4D97-AF65-F5344CB8AC3E}">
        <p14:creationId xmlns:p14="http://schemas.microsoft.com/office/powerpoint/2010/main" val="227021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86" y="1596349"/>
            <a:ext cx="8795657" cy="4154984"/>
          </a:xfrm>
          <a:prstGeom prst="rect">
            <a:avLst/>
          </a:prstGeom>
        </p:spPr>
        <p:txBody>
          <a:bodyPr wrap="square">
            <a:spAutoFit/>
          </a:bodyPr>
          <a:lstStyle/>
          <a:p>
            <a:pPr algn="ctr"/>
            <a:r>
              <a:rPr lang="es-ES" sz="4400" b="1" dirty="0">
                <a:latin typeface="Avenir Book" panose="02000503020000020003" pitchFamily="2" charset="0"/>
              </a:rPr>
              <a:t>Trámite de Titulación, Registro de Título y Expedición de Cédula Profesional para</a:t>
            </a:r>
          </a:p>
          <a:p>
            <a:pPr algn="ctr"/>
            <a:r>
              <a:rPr lang="es-ES" sz="4400" b="1" dirty="0">
                <a:latin typeface="Avenir Book" panose="02000503020000020003" pitchFamily="2" charset="0"/>
              </a:rPr>
              <a:t>estudiantes del nivel</a:t>
            </a:r>
            <a:br>
              <a:rPr lang="es-ES" sz="4400" b="1" dirty="0">
                <a:latin typeface="Avenir Book" panose="02000503020000020003" pitchFamily="2" charset="0"/>
              </a:rPr>
            </a:br>
            <a:r>
              <a:rPr lang="es-ES" sz="4400" b="1" dirty="0">
                <a:latin typeface="Avenir Book" panose="02000503020000020003" pitchFamily="2" charset="0"/>
              </a:rPr>
              <a:t>Licenciatura e Ingeniería</a:t>
            </a:r>
          </a:p>
          <a:p>
            <a:pPr algn="ctr"/>
            <a:r>
              <a:rPr lang="es-ES" sz="4400" b="1" dirty="0">
                <a:latin typeface="Avenir Book" panose="02000503020000020003" pitchFamily="2" charset="0"/>
              </a:rPr>
              <a:t>que egresan en abril del 2024</a:t>
            </a:r>
          </a:p>
        </p:txBody>
      </p:sp>
    </p:spTree>
    <p:extLst>
      <p:ext uri="{BB962C8B-B14F-4D97-AF65-F5344CB8AC3E}">
        <p14:creationId xmlns:p14="http://schemas.microsoft.com/office/powerpoint/2010/main" val="34753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9416D6A-46B5-8640-AB6A-72BD8DF2D7BA}"/>
              </a:ext>
            </a:extLst>
          </p:cNvPr>
          <p:cNvSpPr txBox="1">
            <a:spLocks/>
          </p:cNvSpPr>
          <p:nvPr/>
        </p:nvSpPr>
        <p:spPr>
          <a:xfrm>
            <a:off x="56014" y="1103994"/>
            <a:ext cx="10539144" cy="412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latin typeface="Avenir Book" panose="02000503020000020003" pitchFamily="2" charset="0"/>
              </a:rPr>
              <a:t>Ruta en la página web </a:t>
            </a:r>
            <a:r>
              <a:rPr lang="es-ES" sz="2400" b="1" u="sng" dirty="0">
                <a:latin typeface="Avenir Book" panose="02000503020000020003" pitchFamily="2" charset="0"/>
              </a:rPr>
              <a:t>www.utsjr.edu.mx</a:t>
            </a:r>
            <a:r>
              <a:rPr lang="es-ES" sz="2400" b="1" dirty="0">
                <a:latin typeface="Avenir Book" panose="02000503020000020003" pitchFamily="2" charset="0"/>
              </a:rPr>
              <a:t>, para descargar tu guía:</a:t>
            </a:r>
            <a:endParaRPr lang="es-MX" sz="2400" b="1" dirty="0">
              <a:latin typeface="Avenir Book" panose="02000503020000020003" pitchFamily="2" charset="0"/>
            </a:endParaRPr>
          </a:p>
        </p:txBody>
      </p:sp>
      <p:pic>
        <p:nvPicPr>
          <p:cNvPr id="6" name="Imagen 5">
            <a:extLst>
              <a:ext uri="{FF2B5EF4-FFF2-40B4-BE49-F238E27FC236}">
                <a16:creationId xmlns:a16="http://schemas.microsoft.com/office/drawing/2014/main" id="{363A5F9A-585A-43D7-96F4-D6AA41EB7BD6}"/>
              </a:ext>
            </a:extLst>
          </p:cNvPr>
          <p:cNvPicPr>
            <a:picLocks noChangeAspect="1"/>
          </p:cNvPicPr>
          <p:nvPr/>
        </p:nvPicPr>
        <p:blipFill>
          <a:blip r:embed="rId2"/>
          <a:stretch>
            <a:fillRect/>
          </a:stretch>
        </p:blipFill>
        <p:spPr>
          <a:xfrm>
            <a:off x="919163" y="1487073"/>
            <a:ext cx="9896476" cy="5058690"/>
          </a:xfrm>
          <a:prstGeom prst="rect">
            <a:avLst/>
          </a:prstGeom>
        </p:spPr>
      </p:pic>
      <p:sp>
        <p:nvSpPr>
          <p:cNvPr id="3" name="Flecha derecha 2"/>
          <p:cNvSpPr/>
          <p:nvPr/>
        </p:nvSpPr>
        <p:spPr>
          <a:xfrm rot="20084218">
            <a:off x="6543563" y="5334031"/>
            <a:ext cx="1524000" cy="2974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3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B7260D3-9CD0-4CA3-9D50-34521671B98B}"/>
              </a:ext>
            </a:extLst>
          </p:cNvPr>
          <p:cNvPicPr>
            <a:picLocks noChangeAspect="1"/>
          </p:cNvPicPr>
          <p:nvPr/>
        </p:nvPicPr>
        <p:blipFill>
          <a:blip r:embed="rId2"/>
          <a:stretch>
            <a:fillRect/>
          </a:stretch>
        </p:blipFill>
        <p:spPr>
          <a:xfrm>
            <a:off x="1159668" y="1512693"/>
            <a:ext cx="9872663" cy="5009462"/>
          </a:xfrm>
          <a:prstGeom prst="rect">
            <a:avLst/>
          </a:prstGeom>
        </p:spPr>
      </p:pic>
      <p:sp>
        <p:nvSpPr>
          <p:cNvPr id="4" name="Flecha abajo 3"/>
          <p:cNvSpPr/>
          <p:nvPr/>
        </p:nvSpPr>
        <p:spPr>
          <a:xfrm>
            <a:off x="7188132" y="3146290"/>
            <a:ext cx="612283" cy="56541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Flecha abajo 2"/>
          <p:cNvSpPr/>
          <p:nvPr/>
        </p:nvSpPr>
        <p:spPr>
          <a:xfrm rot="16200000">
            <a:off x="5619699" y="5802423"/>
            <a:ext cx="471183" cy="7347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08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3831" y="1439509"/>
            <a:ext cx="11509827" cy="4685520"/>
          </a:xfrm>
          <a:prstGeom prst="rect">
            <a:avLst/>
          </a:prstGeom>
          <a:noFill/>
          <a:ln w="57150" cmpd="thickThin">
            <a:solidFill>
              <a:schemeClr val="tx1"/>
            </a:solidFill>
            <a:miter lim="800000"/>
            <a:headEnd/>
            <a:tailEnd/>
          </a:ln>
        </p:spPr>
        <p:txBody>
          <a:bodyPr lIns="144000" rIns="144000"/>
          <a:lstStyle/>
          <a:p>
            <a:pPr algn="just">
              <a:spcBef>
                <a:spcPct val="20000"/>
              </a:spcBef>
              <a:defRPr/>
            </a:pPr>
            <a:r>
              <a:rPr lang="es-ES_tradnl" dirty="0">
                <a:latin typeface="Avenir Book" panose="02000503020000020003" pitchFamily="2" charset="0"/>
              </a:rPr>
              <a:t>Los documentos que se requieren para tu trámite de emisión de título y cédula profesional electrónica, son los siguientes: </a:t>
            </a:r>
          </a:p>
          <a:p>
            <a:pPr algn="just">
              <a:spcBef>
                <a:spcPct val="20000"/>
              </a:spcBef>
              <a:defRPr/>
            </a:pPr>
            <a:endParaRPr lang="es-ES_tradnl" dirty="0">
              <a:latin typeface="Avenir Book" panose="02000503020000020003" pitchFamily="2" charset="0"/>
            </a:endParaRPr>
          </a:p>
          <a:p>
            <a:pPr marL="914400" lvl="1" indent="-457200" algn="just">
              <a:spcBef>
                <a:spcPct val="20000"/>
              </a:spcBef>
              <a:buFontTx/>
              <a:buAutoNum type="alphaUcPeriod"/>
              <a:defRPr/>
            </a:pPr>
            <a:r>
              <a:rPr lang="es-ES_tradnl" b="1" dirty="0">
                <a:latin typeface="Avenir Book" panose="02000503020000020003" pitchFamily="2" charset="0"/>
              </a:rPr>
              <a:t>Acta de Nacimiento.</a:t>
            </a:r>
          </a:p>
          <a:p>
            <a:pPr marL="914400" lvl="1" indent="-457200" algn="just">
              <a:spcBef>
                <a:spcPct val="20000"/>
              </a:spcBef>
              <a:buFontTx/>
              <a:buAutoNum type="alphaUcPeriod"/>
              <a:defRPr/>
            </a:pPr>
            <a:r>
              <a:rPr lang="es-ES_tradnl" b="1" dirty="0">
                <a:latin typeface="Avenir Book" panose="02000503020000020003" pitchFamily="2" charset="0"/>
              </a:rPr>
              <a:t>Certificado de Bachillerato o Preparatoria (legalizado).</a:t>
            </a:r>
          </a:p>
          <a:p>
            <a:pPr marL="914400" lvl="1" indent="-457200" algn="just">
              <a:spcBef>
                <a:spcPct val="20000"/>
              </a:spcBef>
              <a:buFont typeface="+mj-lt"/>
              <a:buAutoNum type="alphaUcPeriod" startAt="3"/>
              <a:defRPr/>
            </a:pPr>
            <a:r>
              <a:rPr lang="es-ES_tradnl" b="1" dirty="0">
                <a:latin typeface="Avenir Book" panose="02000503020000020003" pitchFamily="2" charset="0"/>
              </a:rPr>
              <a:t>CURP (Verificar en la página web de la RENAPO que tu CURP este correcta)</a:t>
            </a:r>
            <a:r>
              <a:rPr lang="es-ES_tradnl" dirty="0">
                <a:latin typeface="Avenir Book" panose="02000503020000020003" pitchFamily="2" charset="0"/>
              </a:rPr>
              <a:t> </a:t>
            </a:r>
          </a:p>
          <a:p>
            <a:pPr marL="914400" lvl="1" indent="-457200" algn="just">
              <a:spcBef>
                <a:spcPct val="20000"/>
              </a:spcBef>
              <a:buFont typeface="+mj-lt"/>
              <a:buAutoNum type="alphaUcPeriod" startAt="3"/>
              <a:defRPr/>
            </a:pPr>
            <a:r>
              <a:rPr lang="es-ES" b="1" dirty="0">
                <a:latin typeface="Avenir Book" panose="02000503020000020003" pitchFamily="2" charset="0"/>
              </a:rPr>
              <a:t>Certificado total de estudios del nivel T.S.U.</a:t>
            </a:r>
          </a:p>
          <a:p>
            <a:pPr marL="914400" lvl="1" indent="-457200" algn="just">
              <a:spcBef>
                <a:spcPct val="20000"/>
              </a:spcBef>
              <a:buFont typeface="+mj-lt"/>
              <a:buAutoNum type="alphaUcPeriod" startAt="3"/>
              <a:defRPr/>
            </a:pPr>
            <a:r>
              <a:rPr lang="es-ES" b="1" dirty="0">
                <a:latin typeface="Avenir Book" panose="02000503020000020003" pitchFamily="2" charset="0"/>
              </a:rPr>
              <a:t>Titulo Profesional del nivel T.S.U.</a:t>
            </a:r>
          </a:p>
          <a:p>
            <a:pPr marL="914400" lvl="1" indent="-457200" algn="just">
              <a:spcBef>
                <a:spcPct val="20000"/>
              </a:spcBef>
              <a:buFont typeface="+mj-lt"/>
              <a:buAutoNum type="alphaUcPeriod" startAt="3"/>
              <a:defRPr/>
            </a:pPr>
            <a:r>
              <a:rPr lang="es-ES" b="1" dirty="0">
                <a:latin typeface="Avenir Book" panose="02000503020000020003" pitchFamily="2" charset="0"/>
              </a:rPr>
              <a:t>Cédula Profesional del nivel T.S.U. </a:t>
            </a:r>
          </a:p>
          <a:p>
            <a:pPr algn="just">
              <a:spcBef>
                <a:spcPct val="20000"/>
              </a:spcBef>
              <a:defRPr/>
            </a:pPr>
            <a:endParaRPr lang="es-ES_tradnl" dirty="0">
              <a:latin typeface="Avenir Book" panose="02000503020000020003" pitchFamily="2" charset="0"/>
            </a:endParaRPr>
          </a:p>
          <a:p>
            <a:pPr algn="just">
              <a:spcBef>
                <a:spcPct val="20000"/>
              </a:spcBef>
              <a:defRPr/>
            </a:pPr>
            <a:endParaRPr lang="es-ES_tradnl" dirty="0">
              <a:latin typeface="Avenir Book" panose="02000503020000020003" pitchFamily="2" charset="0"/>
            </a:endParaRPr>
          </a:p>
          <a:p>
            <a:pPr algn="just">
              <a:spcBef>
                <a:spcPct val="20000"/>
              </a:spcBef>
              <a:defRPr/>
            </a:pPr>
            <a:r>
              <a:rPr lang="es-ES_tradnl" b="1" i="1" dirty="0">
                <a:latin typeface="Avenir Book" panose="02000503020000020003" pitchFamily="2" charset="0"/>
              </a:rPr>
              <a:t>NOTA: Favor de verificar que los documentos se encuentren en tu portal de alumno(a) de forma digital, legible y completa.</a:t>
            </a:r>
          </a:p>
        </p:txBody>
      </p:sp>
      <p:sp>
        <p:nvSpPr>
          <p:cNvPr id="3"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duda marcar al Departamento de Servicios Escolares, teléfono: 427 1292000  Ext. 214, 232, 261 o </a:t>
            </a:r>
            <a:r>
              <a:rPr lang="es-ES" sz="1200" dirty="0">
                <a:latin typeface="Avenir Book" panose="02000503020000020003" pitchFamily="2" charset="0"/>
              </a:rPr>
              <a:t>283.</a:t>
            </a: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2" y="831662"/>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DOCUMENTACIÓN</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09715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2859" y="1545024"/>
            <a:ext cx="11480800" cy="4609033"/>
          </a:xfrm>
          <a:prstGeom prst="rect">
            <a:avLst/>
          </a:prstGeom>
          <a:noFill/>
          <a:ln w="57150" cmpd="thickThin">
            <a:solidFill>
              <a:schemeClr val="tx1"/>
            </a:solidFill>
            <a:miter lim="800000"/>
            <a:headEnd/>
            <a:tailEnd/>
          </a:ln>
        </p:spPr>
        <p:txBody>
          <a:bodyPr lIns="144000" rIns="144000"/>
          <a:lstStyle/>
          <a:p>
            <a:pPr marL="457200" indent="-457200" algn="just">
              <a:spcBef>
                <a:spcPct val="20000"/>
              </a:spcBef>
              <a:buFont typeface="+mj-lt"/>
              <a:buAutoNum type="alphaUcPeriod"/>
              <a:defRPr/>
            </a:pPr>
            <a:endParaRPr lang="es-ES_tradnl" sz="1600" dirty="0">
              <a:latin typeface="Avenir Book" panose="02000503020000020003" pitchFamily="2" charset="0"/>
            </a:endParaRPr>
          </a:p>
          <a:p>
            <a:pPr marL="457200" indent="-457200" algn="just">
              <a:spcBef>
                <a:spcPct val="20000"/>
              </a:spcBef>
              <a:buFont typeface="+mj-lt"/>
              <a:buAutoNum type="alphaUcPeriod"/>
              <a:defRPr/>
            </a:pPr>
            <a:r>
              <a:rPr lang="es-ES_tradnl" sz="1600" dirty="0">
                <a:latin typeface="Avenir Book" panose="02000503020000020003" pitchFamily="2" charset="0"/>
              </a:rPr>
              <a:t>5 fotografías tamaño</a:t>
            </a:r>
            <a:r>
              <a:rPr lang="es-ES_tradnl" sz="1600" b="1" dirty="0">
                <a:latin typeface="Avenir Book" panose="02000503020000020003" pitchFamily="2" charset="0"/>
              </a:rPr>
              <a:t> Infantil</a:t>
            </a:r>
            <a:r>
              <a:rPr lang="es-ES_tradnl" sz="1600" dirty="0">
                <a:latin typeface="Avenir Book" panose="02000503020000020003" pitchFamily="2" charset="0"/>
              </a:rPr>
              <a:t>, de frente, blanco y negro, con fondo blanco, con retoque, en papel mate, con adherible, </a:t>
            </a:r>
            <a:r>
              <a:rPr lang="es-ES_tradnl" sz="1600" b="1" dirty="0">
                <a:latin typeface="Avenir Book" panose="02000503020000020003" pitchFamily="2" charset="0"/>
              </a:rPr>
              <a:t>NO INSTANTÁNEAS</a:t>
            </a:r>
            <a:r>
              <a:rPr lang="es-ES_tradnl" sz="1600" dirty="0">
                <a:latin typeface="Avenir Book" panose="02000503020000020003" pitchFamily="2" charset="0"/>
              </a:rPr>
              <a:t>, con vestimenta formal y recientes, las cuales se utilizarán para los documentos oficiales que emite la UTSJR.</a:t>
            </a:r>
          </a:p>
          <a:p>
            <a:pPr algn="just">
              <a:spcBef>
                <a:spcPct val="20000"/>
              </a:spcBef>
              <a:defRPr/>
            </a:pPr>
            <a:endParaRPr lang="es-ES_tradnl" sz="1000" dirty="0">
              <a:latin typeface="Avenir Book" panose="02000503020000020003" pitchFamily="2" charset="0"/>
            </a:endParaRPr>
          </a:p>
          <a:p>
            <a:pPr marL="457200" indent="-457200" algn="just" eaLnBrk="0" hangingPunct="0">
              <a:spcBef>
                <a:spcPct val="20000"/>
              </a:spcBef>
              <a:buFont typeface="+mj-lt"/>
              <a:buAutoNum type="alphaUcPeriod" startAt="2"/>
              <a:defRPr/>
            </a:pPr>
            <a:r>
              <a:rPr lang="es-ES_tradnl" sz="1600" dirty="0">
                <a:latin typeface="Avenir Book" panose="02000503020000020003" pitchFamily="2" charset="0"/>
              </a:rPr>
              <a:t>2 fotografías tamaño </a:t>
            </a:r>
            <a:r>
              <a:rPr lang="es-ES_tradnl" sz="1600" b="1" dirty="0">
                <a:latin typeface="Avenir Book" panose="02000503020000020003" pitchFamily="2" charset="0"/>
              </a:rPr>
              <a:t>Título </a:t>
            </a:r>
            <a:r>
              <a:rPr lang="es-ES_tradnl" sz="1600" dirty="0">
                <a:latin typeface="Avenir Book" panose="02000503020000020003" pitchFamily="2" charset="0"/>
              </a:rPr>
              <a:t>con las mismas características de las tamaño infantil, las cuales se utilizarán para tu título profesional.</a:t>
            </a:r>
          </a:p>
          <a:p>
            <a:pPr marL="457200" indent="-457200" algn="just" eaLnBrk="0" hangingPunct="0">
              <a:spcBef>
                <a:spcPct val="20000"/>
              </a:spcBef>
              <a:buFont typeface="+mj-lt"/>
              <a:buAutoNum type="alphaUcPeriod" startAt="2"/>
              <a:defRPr/>
            </a:pPr>
            <a:endParaRPr lang="es-ES_tradnl" sz="1600" dirty="0">
              <a:latin typeface="Avenir Book" panose="02000503020000020003" pitchFamily="2" charset="0"/>
            </a:endParaRPr>
          </a:p>
          <a:p>
            <a:pPr algn="ctr"/>
            <a:r>
              <a:rPr lang="es-ES_tradnl" altLang="es-ES" sz="1400" b="1" dirty="0">
                <a:latin typeface="Avenir Book" panose="02000503020000020003" pitchFamily="2" charset="0"/>
              </a:rPr>
              <a:t>CALENDARIO PARA ENTREGA DE FOTOGRAFÍAS</a:t>
            </a:r>
          </a:p>
          <a:p>
            <a:pPr algn="ctr"/>
            <a:r>
              <a:rPr lang="es-ES_tradnl" altLang="es-ES" sz="1400" b="1" dirty="0">
                <a:latin typeface="Avenir Book" panose="02000503020000020003" pitchFamily="2" charset="0"/>
              </a:rPr>
              <a:t>ÚNICAMENTE SERÁ DEL 6 AL 13 DE NOVIEMBRE DEL 2023.</a:t>
            </a:r>
          </a:p>
          <a:p>
            <a:pPr algn="ctr"/>
            <a:endParaRPr lang="es-ES_tradnl" sz="1400" b="1" dirty="0">
              <a:latin typeface="Avenir Book" panose="02000503020000020003" pitchFamily="2" charset="0"/>
            </a:endParaRPr>
          </a:p>
          <a:p>
            <a:pPr algn="ctr"/>
            <a:endParaRPr lang="es-ES_tradnl" sz="1600" dirty="0">
              <a:latin typeface="Avenir Book" panose="02000503020000020003" pitchFamily="2" charset="0"/>
            </a:endParaRPr>
          </a:p>
        </p:txBody>
      </p:sp>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889723"/>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FOTOGRAFÍAS</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graphicFrame>
        <p:nvGraphicFramePr>
          <p:cNvPr id="5" name="13 Tabla"/>
          <p:cNvGraphicFramePr>
            <a:graphicFrameLocks noGrp="1"/>
          </p:cNvGraphicFramePr>
          <p:nvPr>
            <p:extLst>
              <p:ext uri="{D42A27DB-BD31-4B8C-83A1-F6EECF244321}">
                <p14:modId xmlns:p14="http://schemas.microsoft.com/office/powerpoint/2010/main" val="100205378"/>
              </p:ext>
            </p:extLst>
          </p:nvPr>
        </p:nvGraphicFramePr>
        <p:xfrm>
          <a:off x="2211618" y="4171021"/>
          <a:ext cx="7787543" cy="1415609"/>
        </p:xfrm>
        <a:graphic>
          <a:graphicData uri="http://schemas.openxmlformats.org/drawingml/2006/table">
            <a:tbl>
              <a:tblPr/>
              <a:tblGrid>
                <a:gridCol w="507722">
                  <a:extLst>
                    <a:ext uri="{9D8B030D-6E8A-4147-A177-3AD203B41FA5}">
                      <a16:colId xmlns:a16="http://schemas.microsoft.com/office/drawing/2014/main" val="20000"/>
                    </a:ext>
                  </a:extLst>
                </a:gridCol>
                <a:gridCol w="1054499">
                  <a:extLst>
                    <a:ext uri="{9D8B030D-6E8A-4147-A177-3AD203B41FA5}">
                      <a16:colId xmlns:a16="http://schemas.microsoft.com/office/drawing/2014/main" val="20001"/>
                    </a:ext>
                  </a:extLst>
                </a:gridCol>
                <a:gridCol w="1191193">
                  <a:extLst>
                    <a:ext uri="{9D8B030D-6E8A-4147-A177-3AD203B41FA5}">
                      <a16:colId xmlns:a16="http://schemas.microsoft.com/office/drawing/2014/main" val="20002"/>
                    </a:ext>
                  </a:extLst>
                </a:gridCol>
                <a:gridCol w="1391352">
                  <a:extLst>
                    <a:ext uri="{9D8B030D-6E8A-4147-A177-3AD203B41FA5}">
                      <a16:colId xmlns:a16="http://schemas.microsoft.com/office/drawing/2014/main" val="20003"/>
                    </a:ext>
                  </a:extLst>
                </a:gridCol>
                <a:gridCol w="1260391">
                  <a:extLst>
                    <a:ext uri="{9D8B030D-6E8A-4147-A177-3AD203B41FA5}">
                      <a16:colId xmlns:a16="http://schemas.microsoft.com/office/drawing/2014/main" val="20004"/>
                    </a:ext>
                  </a:extLst>
                </a:gridCol>
                <a:gridCol w="1191193">
                  <a:extLst>
                    <a:ext uri="{9D8B030D-6E8A-4147-A177-3AD203B41FA5}">
                      <a16:colId xmlns:a16="http://schemas.microsoft.com/office/drawing/2014/main" val="20005"/>
                    </a:ext>
                  </a:extLst>
                </a:gridCol>
                <a:gridCol w="1191193">
                  <a:extLst>
                    <a:ext uri="{9D8B030D-6E8A-4147-A177-3AD203B41FA5}">
                      <a16:colId xmlns:a16="http://schemas.microsoft.com/office/drawing/2014/main" val="3313658360"/>
                    </a:ext>
                  </a:extLst>
                </a:gridCol>
              </a:tblGrid>
              <a:tr h="223073">
                <a:tc>
                  <a:txBody>
                    <a:bodyPr/>
                    <a:lstStyle/>
                    <a:p>
                      <a:pPr algn="ctr" rtl="0" fontAlgn="ctr"/>
                      <a:r>
                        <a:rPr lang="es-MX" sz="1100" dirty="0">
                          <a:latin typeface="Avenir Book" panose="02000503020000020003" pitchFamily="2" charset="0"/>
                        </a:rPr>
                        <a:t>HORA</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LUNES 6-NOV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MARTES 7-NOV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MIERCOLES 8-NOV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JUEVES 9-NOV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VIERNES 10-NOV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rtl="0" fontAlgn="b"/>
                      <a:r>
                        <a:rPr lang="es-MX" sz="1100" dirty="0">
                          <a:latin typeface="Avenir Book" panose="02000503020000020003" pitchFamily="2" charset="0"/>
                        </a:rPr>
                        <a:t>LUNES 13-NOV</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23073">
                <a:tc>
                  <a:txBody>
                    <a:bodyPr/>
                    <a:lstStyle/>
                    <a:p>
                      <a:pPr algn="ctr" rtl="0" fontAlgn="b"/>
                      <a:r>
                        <a:rPr lang="es-MX" sz="1100" dirty="0">
                          <a:latin typeface="Avenir Book" panose="02000503020000020003" pitchFamily="2" charset="0"/>
                        </a:rPr>
                        <a:t>15:00 </a:t>
                      </a:r>
                      <a:r>
                        <a:rPr lang="es-MX" sz="1100" dirty="0" err="1">
                          <a:latin typeface="Avenir Book" panose="02000503020000020003" pitchFamily="2" charset="0"/>
                        </a:rPr>
                        <a:t>hrs</a:t>
                      </a:r>
                      <a:r>
                        <a:rPr lang="es-MX" sz="1100" dirty="0">
                          <a:latin typeface="Avenir Book" panose="02000503020000020003" pitchFamily="2" charset="0"/>
                        </a:rPr>
                        <a:t>.</a:t>
                      </a:r>
                    </a:p>
                  </a:txBody>
                  <a:tcPr marL="9526" marR="9526"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SP01SV-22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SP02SV-22</a:t>
                      </a:r>
                    </a:p>
                    <a:p>
                      <a:pPr algn="ctr" rtl="0" fontAlgn="b"/>
                      <a:r>
                        <a:rPr lang="es-MX" sz="1100" dirty="0">
                          <a:latin typeface="Avenir Book" panose="02000503020000020003" pitchFamily="2" charset="0"/>
                        </a:rPr>
                        <a:t>SP03SV-22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IMI01SV-22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IMI02SV-22</a:t>
                      </a:r>
                    </a:p>
                    <a:p>
                      <a:pPr marL="0" marR="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MEC01SV-22</a:t>
                      </a:r>
                    </a:p>
                    <a:p>
                      <a:pPr marL="0" marR="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MEC02SV-22</a:t>
                      </a:r>
                    </a:p>
                    <a:p>
                      <a:pPr marL="0" marR="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MEC03SV-22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MX" sz="1100" dirty="0">
                          <a:latin typeface="Avenir Book" panose="02000503020000020003" pitchFamily="2" charset="0"/>
                        </a:rPr>
                        <a:t>INM01SV-22</a:t>
                      </a:r>
                    </a:p>
                    <a:p>
                      <a:pPr algn="ctr" rtl="0" fontAlgn="b"/>
                      <a:r>
                        <a:rPr lang="es-MX" sz="1100" dirty="0">
                          <a:latin typeface="Avenir Book" panose="02000503020000020003" pitchFamily="2" charset="0"/>
                        </a:rPr>
                        <a:t>INM02SV-22</a:t>
                      </a:r>
                    </a:p>
                    <a:p>
                      <a:pPr algn="ctr" rtl="0" fontAlgn="b"/>
                      <a:r>
                        <a:rPr lang="es-MX" sz="1100" dirty="0">
                          <a:latin typeface="Avenir Book" panose="02000503020000020003" pitchFamily="2" charset="0"/>
                        </a:rPr>
                        <a:t>INM03SV-22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INM04SV-22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QUI01SV-22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QUI02SV-22</a:t>
                      </a:r>
                    </a:p>
                    <a:p>
                      <a:pPr marL="0" marR="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QUI03SV-22</a:t>
                      </a:r>
                    </a:p>
                    <a:p>
                      <a:pPr marL="0" marR="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DS01SV-22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MX" sz="1100" dirty="0">
                          <a:latin typeface="Avenir Book" panose="02000503020000020003" pitchFamily="2" charset="0"/>
                        </a:rPr>
                        <a:t>DS02SV-22</a:t>
                      </a:r>
                    </a:p>
                    <a:p>
                      <a:pPr algn="ctr" rtl="0" fontAlgn="b"/>
                      <a:r>
                        <a:rPr lang="es-MX" sz="1100" dirty="0">
                          <a:latin typeface="Avenir Book" panose="02000503020000020003" pitchFamily="2" charset="0"/>
                        </a:rPr>
                        <a:t>IQF01SV-22</a:t>
                      </a:r>
                    </a:p>
                    <a:p>
                      <a:pPr algn="ctr" rtl="0" fontAlgn="b"/>
                      <a:r>
                        <a:rPr lang="es-MX" sz="1100" dirty="0">
                          <a:latin typeface="Avenir Book" panose="02000503020000020003" pitchFamily="2" charset="0"/>
                        </a:rPr>
                        <a:t>IQF02SV-22</a:t>
                      </a:r>
                    </a:p>
                    <a:p>
                      <a:pPr algn="ctr" rtl="0" fontAlgn="b"/>
                      <a:r>
                        <a:rPr lang="es-MX" sz="1100" dirty="0">
                          <a:latin typeface="Avenir Book" panose="02000503020000020003" pitchFamily="2" charset="0"/>
                        </a:rPr>
                        <a:t>IQF03SV-22</a:t>
                      </a: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ICIV01SV-22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ICIV02SV-22</a:t>
                      </a:r>
                    </a:p>
                    <a:p>
                      <a:pPr marL="0" marR="0" lvl="0" indent="0" algn="ctr" defTabSz="914400" rtl="0" eaLnBrk="1" fontAlgn="b" latinLnBrk="0" hangingPunct="1">
                        <a:lnSpc>
                          <a:spcPct val="100000"/>
                        </a:lnSpc>
                        <a:spcBef>
                          <a:spcPts val="0"/>
                        </a:spcBef>
                        <a:spcAft>
                          <a:spcPts val="0"/>
                        </a:spcAft>
                        <a:buClrTx/>
                        <a:buSzTx/>
                        <a:buFontTx/>
                        <a:buNone/>
                        <a:tabLst/>
                        <a:defRPr/>
                      </a:pPr>
                      <a:r>
                        <a:rPr lang="es-MX" sz="1100" dirty="0">
                          <a:latin typeface="Avenir Book" panose="02000503020000020003" pitchFamily="2" charset="0"/>
                        </a:rPr>
                        <a:t>IER01SV-22</a:t>
                      </a:r>
                    </a:p>
                    <a:p>
                      <a:pPr algn="ctr" rtl="0" fontAlgn="b"/>
                      <a:endParaRPr lang="es-MX" sz="1100" dirty="0">
                        <a:latin typeface="Avenir Book" panose="02000503020000020003" pitchFamily="2" charset="0"/>
                      </a:endParaRPr>
                    </a:p>
                  </a:txBody>
                  <a:tcPr marL="9526" marR="9526"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7762">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altLang="es-ES" sz="1100" dirty="0">
                          <a:latin typeface="Avenir Book" panose="02000503020000020003" pitchFamily="2" charset="0"/>
                        </a:rPr>
                        <a:t>NOTA: Deberás respetar el día y horario establecido de acuerdo a tu carrera y grupo. No se recibirán documentos fuera de la fecha establecida. </a:t>
                      </a:r>
                    </a:p>
                    <a:p>
                      <a:pPr algn="ctr" fontAlgn="ctr"/>
                      <a:endParaRPr lang="es-MX" sz="1100" dirty="0">
                        <a:latin typeface="Avenir Book" panose="02000503020000020003" pitchFamily="2" charset="0"/>
                      </a:endParaRPr>
                    </a:p>
                  </a:txBody>
                  <a:tcPr marL="9526" marR="9526" marT="9528" marB="0" anchor="ctr">
                    <a:lnL>
                      <a:noFill/>
                    </a:lnL>
                    <a:lnR>
                      <a:noFill/>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hMerge="1">
                  <a:txBody>
                    <a:bodyPr/>
                    <a:lstStyle/>
                    <a:p>
                      <a:pPr algn="ctr" fontAlgn="ctr"/>
                      <a:endParaRPr lang="es-MX" sz="1100" dirty="0">
                        <a:latin typeface="Avenir Book" panose="02000503020000020003" pitchFamily="2" charset="0"/>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hMerge="1">
                  <a:txBody>
                    <a:bodyPr/>
                    <a:lstStyle/>
                    <a:p>
                      <a:pPr algn="l" fontAlgn="ctr"/>
                      <a:endParaRPr lang="es-MX" sz="1100" dirty="0">
                        <a:latin typeface="Avenir Book" panose="02000503020000020003" pitchFamily="2" charset="0"/>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fontAlgn="ctr"/>
                      <a:endParaRPr lang="es-MX" sz="1100" dirty="0">
                        <a:latin typeface="Avenir Book" panose="02000503020000020003" pitchFamily="2" charset="0"/>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fontAlgn="ctr"/>
                      <a:endParaRPr lang="es-MX" sz="1100" dirty="0">
                        <a:latin typeface="Avenir Book" panose="02000503020000020003" pitchFamily="2" charset="0"/>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fontAlgn="ctr"/>
                      <a:endParaRPr lang="es-MX" sz="1100" dirty="0">
                        <a:latin typeface="Avenir Book" panose="02000503020000020003" pitchFamily="2" charset="0"/>
                      </a:endParaRPr>
                    </a:p>
                  </a:txBody>
                  <a:tcPr marL="9526" marR="9526" marT="9528" marB="0" anchor="ctr">
                    <a:lnL>
                      <a:noFill/>
                    </a:lnL>
                    <a:lnR>
                      <a:noFill/>
                    </a:lnR>
                    <a:lnT w="6350" cap="flat" cmpd="sng" algn="ctr">
                      <a:solidFill>
                        <a:srgbClr val="7F7F7F"/>
                      </a:solidFill>
                      <a:prstDash val="solid"/>
                      <a:round/>
                      <a:headEnd type="none" w="med" len="med"/>
                      <a:tailEnd type="none" w="med" len="med"/>
                    </a:lnT>
                    <a:lnB>
                      <a:noFill/>
                    </a:lnB>
                  </a:tcPr>
                </a:tc>
                <a:tc>
                  <a:txBody>
                    <a:bodyPr/>
                    <a:lstStyle/>
                    <a:p>
                      <a:pPr algn="ctr" fontAlgn="ctr"/>
                      <a:endParaRPr lang="es-MX" sz="1100" dirty="0">
                        <a:latin typeface="Avenir Book" panose="02000503020000020003" pitchFamily="2" charset="0"/>
                      </a:endParaRPr>
                    </a:p>
                  </a:txBody>
                  <a:tcPr marL="9526" marR="9526" marT="9528" marB="0" anchor="ctr">
                    <a:lnL>
                      <a:noFill/>
                    </a:lnL>
                    <a:lnR>
                      <a:noFill/>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 Box 8"/>
          <p:cNvSpPr txBox="1">
            <a:spLocks noChangeArrowheads="1"/>
          </p:cNvSpPr>
          <p:nvPr/>
        </p:nvSpPr>
        <p:spPr bwMode="auto">
          <a:xfrm>
            <a:off x="333831" y="6245292"/>
            <a:ext cx="11594068" cy="307777"/>
          </a:xfrm>
          <a:prstGeom prst="rect">
            <a:avLst/>
          </a:prstGeom>
          <a:noFill/>
          <a:ln w="9525">
            <a:noFill/>
            <a:miter lim="800000"/>
            <a:headEnd/>
            <a:tailEnd/>
          </a:ln>
        </p:spPr>
        <p:txBody>
          <a:bodyPr wrap="square">
            <a:spAutoFit/>
          </a:bodyPr>
          <a:lstStyle/>
          <a:p>
            <a:pPr algn="ctr">
              <a:spcBef>
                <a:spcPct val="50000"/>
              </a:spcBef>
            </a:pPr>
            <a:r>
              <a:rPr lang="es-ES" sz="1400" dirty="0">
                <a:latin typeface="Avenir Book" panose="02000503020000020003" pitchFamily="2" charset="0"/>
              </a:rPr>
              <a:t>Para cualquier aclaración o duda marcar al Departamento de Servicios Escolares, teléfono: 427 1292000  Ext. 214, 232, 261 o 283</a:t>
            </a:r>
            <a:r>
              <a:rPr lang="es-ES" sz="1200" dirty="0">
                <a:latin typeface="Avenir Book" panose="02000503020000020003" pitchFamily="2" charset="0"/>
              </a:rPr>
              <a:t>.</a:t>
            </a:r>
          </a:p>
        </p:txBody>
      </p:sp>
    </p:spTree>
    <p:extLst>
      <p:ext uri="{BB962C8B-B14F-4D97-AF65-F5344CB8AC3E}">
        <p14:creationId xmlns:p14="http://schemas.microsoft.com/office/powerpoint/2010/main" val="125468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1225866" y="933265"/>
            <a:ext cx="9741500"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REQUERIMIENTOS DE FOTOGRAFÍAS</a:t>
            </a:r>
            <a:br>
              <a:rPr lang="es-ES_tradnl" sz="2400" dirty="0">
                <a:solidFill>
                  <a:schemeClr val="tx1"/>
                </a:solidFill>
                <a:latin typeface="Avenir Book" panose="02000503020000020003" pitchFamily="2" charset="0"/>
              </a:rPr>
            </a:b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1" y="1625598"/>
            <a:ext cx="11321143" cy="4572002"/>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1: Foto Estudio Esparza</a:t>
            </a:r>
            <a:r>
              <a:rPr lang="es-ES_tradnl" sz="1600" dirty="0">
                <a:latin typeface="Avenir Book" panose="02000503020000020003" pitchFamily="2" charset="0"/>
              </a:rPr>
              <a:t> ofrecerá a todos los estudiantes un paquete que incluye 4 fotografías tamaño título y 6 tamaño infantil, por un precio de $450.00, los jefes de grupo deberán concertar citas para fotografías grupales con José Ramón Navarrete al teléfono 4272898065 o acudir al estudio en la Calle 5 de Mayo No. 1A, Col. Centro, San Juan del Río, </a:t>
            </a:r>
            <a:r>
              <a:rPr lang="es-ES_tradnl" sz="1600" dirty="0" err="1">
                <a:latin typeface="Avenir Book" panose="02000503020000020003" pitchFamily="2" charset="0"/>
              </a:rPr>
              <a:t>Qro</a:t>
            </a:r>
            <a:r>
              <a:rPr lang="es-ES_tradnl" sz="1600" dirty="0">
                <a:latin typeface="Avenir Book" panose="02000503020000020003" pitchFamily="2" charset="0"/>
              </a:rPr>
              <a:t>.</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2: </a:t>
            </a:r>
            <a:r>
              <a:rPr lang="es-ES_tradnl" sz="1600" dirty="0">
                <a:latin typeface="Avenir Book" panose="02000503020000020003" pitchFamily="2" charset="0"/>
              </a:rPr>
              <a:t>Cada estudiante deberá revisar y separar sus fotografías, escribir su nombre completo por la parte de atrás, sin maltratarlas ni mancharlas y colocarlas en su respectivos sobres, acudir personalmente al Departamento de Servicios Escolares para realizar la entrega, conforme al calendario establecido. </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dirty="0">
                <a:latin typeface="Avenir Book" panose="02000503020000020003" pitchFamily="2" charset="0"/>
              </a:rPr>
              <a:t>NOTA 3: </a:t>
            </a:r>
            <a:r>
              <a:rPr lang="es-ES_tradnl" sz="1600" dirty="0">
                <a:latin typeface="Avenir Book" panose="02000503020000020003" pitchFamily="2" charset="0"/>
              </a:rPr>
              <a:t>El día de la entrega de fotografías, deberás disponer de tiempo, pues se recabará tu firma de manera electrónica para tu expediente de </a:t>
            </a:r>
            <a:r>
              <a:rPr lang="es-ES_tradnl" sz="1600" b="1" dirty="0">
                <a:latin typeface="Avenir Book" panose="02000503020000020003" pitchFamily="2" charset="0"/>
              </a:rPr>
              <a:t>trámite de Título y Cédula Profesional Estatal del Estado de Querétaro</a:t>
            </a:r>
            <a:r>
              <a:rPr lang="es-ES_tradnl" sz="1600" dirty="0">
                <a:latin typeface="Avenir Book" panose="02000503020000020003" pitchFamily="2" charset="0"/>
              </a:rPr>
              <a:t>.</a:t>
            </a:r>
          </a:p>
          <a:p>
            <a:pPr indent="-457200" algn="just" eaLnBrk="0" hangingPunct="0">
              <a:spcBef>
                <a:spcPct val="20000"/>
              </a:spcBef>
              <a:defRPr/>
            </a:pPr>
            <a:endParaRPr lang="es-ES_tradnl" sz="1600" dirty="0">
              <a:latin typeface="Avenir Book" panose="02000503020000020003" pitchFamily="2" charset="0"/>
            </a:endParaRPr>
          </a:p>
          <a:p>
            <a:pPr indent="-457200" algn="just" eaLnBrk="0" hangingPunct="0">
              <a:spcBef>
                <a:spcPct val="20000"/>
              </a:spcBef>
              <a:defRPr/>
            </a:pPr>
            <a:r>
              <a:rPr lang="es-ES_tradnl" sz="1600" b="1" i="1" dirty="0">
                <a:latin typeface="Avenir Book" panose="02000503020000020003" pitchFamily="2" charset="0"/>
              </a:rPr>
              <a:t>NOTA 4: </a:t>
            </a:r>
            <a:r>
              <a:rPr lang="es-ES_tradnl" sz="1600" dirty="0">
                <a:latin typeface="Avenir Book" panose="02000503020000020003" pitchFamily="2" charset="0"/>
              </a:rPr>
              <a:t>Foto Estudio Esparza será responsable de entregar las fotografías en formato digital al Departamento de Servicios Escolares. </a:t>
            </a:r>
          </a:p>
        </p:txBody>
      </p:sp>
    </p:spTree>
    <p:extLst>
      <p:ext uri="{BB962C8B-B14F-4D97-AF65-F5344CB8AC3E}">
        <p14:creationId xmlns:p14="http://schemas.microsoft.com/office/powerpoint/2010/main" val="52702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9FEC2FB-64AA-F649-AC7E-C859BB7A79A4}"/>
              </a:ext>
            </a:extLst>
          </p:cNvPr>
          <p:cNvSpPr txBox="1">
            <a:spLocks/>
          </p:cNvSpPr>
          <p:nvPr/>
        </p:nvSpPr>
        <p:spPr>
          <a:xfrm>
            <a:off x="449942" y="947783"/>
            <a:ext cx="9869716" cy="982618"/>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DOCUMENTACIÓN OFICIAL QUE RECIBIRA EL EGRESADO(A) </a:t>
            </a:r>
          </a:p>
          <a:p>
            <a:pPr algn="ctr"/>
            <a:r>
              <a:rPr lang="es-ES_tradnl" sz="2400" dirty="0">
                <a:solidFill>
                  <a:schemeClr val="tx1"/>
                </a:solidFill>
                <a:latin typeface="Avenir Book" panose="02000503020000020003" pitchFamily="2" charset="0"/>
              </a:rPr>
              <a:t>UNA VEZ CONCLUIDO EL TRÁMITE DE TITULACIÓN</a:t>
            </a:r>
            <a:br>
              <a:rPr lang="es-ES_tradnl" sz="2400" dirty="0">
                <a:solidFill>
                  <a:schemeClr val="tx1"/>
                </a:solidFill>
                <a:latin typeface="Avenir Book" panose="02000503020000020003" pitchFamily="2" charset="0"/>
              </a:rPr>
            </a:br>
            <a:r>
              <a:rPr lang="es-ES_tradnl" sz="2400" dirty="0">
                <a:solidFill>
                  <a:schemeClr val="tx1"/>
                </a:solidFill>
                <a:latin typeface="Avenir Book" panose="02000503020000020003" pitchFamily="2" charset="0"/>
              </a:rPr>
              <a:t> </a:t>
            </a:r>
            <a:endParaRPr lang="es-MX" sz="2400" dirty="0">
              <a:solidFill>
                <a:schemeClr val="tx1"/>
              </a:solidFill>
              <a:latin typeface="Avenir Book" panose="02000503020000020003" pitchFamily="2" charset="0"/>
            </a:endParaRPr>
          </a:p>
        </p:txBody>
      </p:sp>
      <p:sp>
        <p:nvSpPr>
          <p:cNvPr id="6" name="Rectangle 3"/>
          <p:cNvSpPr>
            <a:spLocks noChangeArrowheads="1"/>
          </p:cNvSpPr>
          <p:nvPr/>
        </p:nvSpPr>
        <p:spPr bwMode="auto">
          <a:xfrm>
            <a:off x="449942" y="2002972"/>
            <a:ext cx="11321143" cy="4397828"/>
          </a:xfrm>
          <a:prstGeom prst="rect">
            <a:avLst/>
          </a:prstGeom>
          <a:noFill/>
          <a:ln w="57150" cmpd="thickThin">
            <a:solidFill>
              <a:schemeClr val="tx1"/>
            </a:solidFill>
            <a:miter lim="800000"/>
            <a:headEnd/>
            <a:tailEnd/>
          </a:ln>
        </p:spPr>
        <p:txBody>
          <a:bodyPr lIns="144000" rIns="144000"/>
          <a:lstStyle/>
          <a:p>
            <a:pPr algn="just" eaLnBrk="0" hangingPunct="0">
              <a:spcBef>
                <a:spcPct val="20000"/>
              </a:spcBef>
              <a:defRPr/>
            </a:pPr>
            <a:endParaRPr lang="es-ES_tradnl" sz="1600" b="1" dirty="0">
              <a:latin typeface="Avenir Book" panose="02000503020000020003" pitchFamily="2" charset="0"/>
            </a:endParaRP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Certificado Total de Estudios del Nivel Licenciatura </a:t>
            </a:r>
            <a:r>
              <a:rPr lang="es-ES_tradnl" sz="2000" dirty="0" err="1">
                <a:latin typeface="Avenir Book" panose="02000503020000020003" pitchFamily="2" charset="0"/>
              </a:rPr>
              <a:t>ó</a:t>
            </a:r>
            <a:r>
              <a:rPr lang="es-ES_tradnl" sz="2000" dirty="0">
                <a:latin typeface="Avenir Book" panose="02000503020000020003" pitchFamily="2" charset="0"/>
              </a:rPr>
              <a:t> Ingeniería</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Acta de Exención de Examen Profesional del nivel Licenciatura </a:t>
            </a:r>
            <a:r>
              <a:rPr lang="es-ES_tradnl" sz="2000" dirty="0" err="1">
                <a:latin typeface="Avenir Book" panose="02000503020000020003" pitchFamily="2" charset="0"/>
              </a:rPr>
              <a:t>ó</a:t>
            </a:r>
            <a:r>
              <a:rPr lang="es-ES_tradnl" sz="2000" dirty="0">
                <a:latin typeface="Avenir Book" panose="02000503020000020003" pitchFamily="2" charset="0"/>
              </a:rPr>
              <a:t> Ingeniería</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Constancia de Servicio Social del nivel Licenciatura </a:t>
            </a:r>
            <a:r>
              <a:rPr lang="es-ES_tradnl" sz="2000" dirty="0" err="1">
                <a:latin typeface="Avenir Book" panose="02000503020000020003" pitchFamily="2" charset="0"/>
              </a:rPr>
              <a:t>ó</a:t>
            </a:r>
            <a:r>
              <a:rPr lang="es-ES_tradnl" sz="2000" dirty="0">
                <a:latin typeface="Avenir Book" panose="02000503020000020003" pitchFamily="2" charset="0"/>
              </a:rPr>
              <a:t> Ingeniería</a:t>
            </a:r>
          </a:p>
          <a:p>
            <a:pPr marL="800100" lvl="1" indent="-342900" algn="just" eaLnBrk="0" hangingPunct="0">
              <a:spcBef>
                <a:spcPct val="20000"/>
              </a:spcBef>
              <a:buFont typeface="+mj-lt"/>
              <a:buAutoNum type="arabicPeriod"/>
              <a:defRPr/>
            </a:pPr>
            <a:r>
              <a:rPr lang="es-ES_tradnl" sz="2000" dirty="0">
                <a:latin typeface="Avenir Book" panose="02000503020000020003" pitchFamily="2" charset="0"/>
              </a:rPr>
              <a:t>Título Profesional del Nivel Licenciatura </a:t>
            </a:r>
            <a:r>
              <a:rPr lang="es-ES_tradnl" sz="2000" dirty="0" err="1">
                <a:latin typeface="Avenir Book" panose="02000503020000020003" pitchFamily="2" charset="0"/>
              </a:rPr>
              <a:t>ó</a:t>
            </a:r>
            <a:r>
              <a:rPr lang="es-ES_tradnl" sz="2000" dirty="0">
                <a:latin typeface="Avenir Book" panose="02000503020000020003" pitchFamily="2" charset="0"/>
              </a:rPr>
              <a:t> Ingeniería</a:t>
            </a:r>
          </a:p>
          <a:p>
            <a:pPr marL="800100" lvl="1" indent="-342900" algn="just" eaLnBrk="0" hangingPunct="0">
              <a:spcBef>
                <a:spcPct val="20000"/>
              </a:spcBef>
              <a:buFont typeface="+mj-lt"/>
              <a:buAutoNum type="arabicPeriod"/>
              <a:defRPr/>
            </a:pPr>
            <a:r>
              <a:rPr lang="es-ES_tradnl" sz="2000" b="1" dirty="0">
                <a:latin typeface="Avenir Book" panose="02000503020000020003" pitchFamily="2" charset="0"/>
              </a:rPr>
              <a:t>Cédula Profesional emitida por la Dirección Estatal de Profesiones del Estado de Querétaro, en documento impreso y en formato de credencial (la cual se encuentra en proceso de establecer convenio para su gestión).</a:t>
            </a:r>
          </a:p>
          <a:p>
            <a:pPr lvl="1" algn="just" eaLnBrk="0" hangingPunct="0">
              <a:spcBef>
                <a:spcPct val="20000"/>
              </a:spcBef>
              <a:defRPr/>
            </a:pPr>
            <a:endParaRPr lang="es-ES_tradnl" sz="2000" dirty="0">
              <a:latin typeface="Avenir Book" panose="02000503020000020003" pitchFamily="2" charset="0"/>
            </a:endParaRPr>
          </a:p>
          <a:p>
            <a:pPr lvl="1" algn="just" eaLnBrk="0" hangingPunct="0">
              <a:spcBef>
                <a:spcPct val="20000"/>
              </a:spcBef>
              <a:defRPr/>
            </a:pPr>
            <a:r>
              <a:rPr lang="es-ES_tradnl" sz="2000" b="1" dirty="0">
                <a:latin typeface="Avenir Book" panose="02000503020000020003" pitchFamily="2" charset="0"/>
              </a:rPr>
              <a:t>NOTA:</a:t>
            </a:r>
            <a:r>
              <a:rPr lang="es-ES_tradnl" sz="2000" dirty="0">
                <a:latin typeface="Avenir Book" panose="02000503020000020003" pitchFamily="2" charset="0"/>
              </a:rPr>
              <a:t> El egresado(a) podrá descargar y subir a su expediente electrónico como egresado(a) de la UTSJR la Cédula Profesional emitida por la Dirección General de profesiones de la CDMX.</a:t>
            </a:r>
          </a:p>
          <a:p>
            <a:pPr marL="800100" lvl="1" indent="-342900" algn="just" eaLnBrk="0" hangingPunct="0">
              <a:spcBef>
                <a:spcPct val="20000"/>
              </a:spcBef>
              <a:buFont typeface="+mj-lt"/>
              <a:buAutoNum type="arabicPeriod"/>
              <a:defRPr/>
            </a:pPr>
            <a:endParaRPr lang="es-ES_tradnl" sz="1600" b="1" dirty="0">
              <a:latin typeface="Avenir Book" panose="02000503020000020003" pitchFamily="2" charset="0"/>
            </a:endParaRPr>
          </a:p>
        </p:txBody>
      </p:sp>
    </p:spTree>
    <p:extLst>
      <p:ext uri="{BB962C8B-B14F-4D97-AF65-F5344CB8AC3E}">
        <p14:creationId xmlns:p14="http://schemas.microsoft.com/office/powerpoint/2010/main" val="12905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204" y="1953011"/>
            <a:ext cx="11800113" cy="4110906"/>
          </a:xfrm>
          <a:prstGeom prst="rect">
            <a:avLst/>
          </a:prstGeom>
          <a:noFill/>
          <a:ln w="57150" cmpd="thickThin">
            <a:solidFill>
              <a:schemeClr val="tx1"/>
            </a:solidFill>
            <a:miter lim="800000"/>
            <a:headEnd/>
            <a:tailEnd/>
          </a:ln>
        </p:spPr>
        <p:txBody>
          <a:bodyPr lIns="144000" rIns="144000"/>
          <a:lstStyle/>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Subir a tu portal de alumno en tiempo y forma los documentos oficiales y realizar la entrega de tus fotografías en el Departamento de Servicios Escolares en la fecha y horario establecido en el calendario.</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Una vez definido el lugar para tu estadía, </a:t>
            </a:r>
            <a:r>
              <a:rPr lang="es-ES_tradnl" b="1" dirty="0">
                <a:latin typeface="Avenir Book" panose="02000503020000020003" pitchFamily="2" charset="0"/>
              </a:rPr>
              <a:t>(a más tardar el 01 de diciembre de 2023)</a:t>
            </a:r>
            <a:r>
              <a:rPr lang="es-ES_tradnl" dirty="0">
                <a:latin typeface="Avenir Book" panose="02000503020000020003" pitchFamily="2" charset="0"/>
              </a:rPr>
              <a:t>, deberás ingresar al Portal del Alumno en el menú </a:t>
            </a:r>
            <a:r>
              <a:rPr lang="es-ES_tradnl" b="1" dirty="0">
                <a:latin typeface="Avenir Book" panose="02000503020000020003" pitchFamily="2" charset="0"/>
              </a:rPr>
              <a:t>Estadías</a:t>
            </a:r>
            <a:r>
              <a:rPr lang="es-ES_tradnl" dirty="0">
                <a:latin typeface="Avenir Book" panose="02000503020000020003" pitchFamily="2" charset="0"/>
              </a:rPr>
              <a:t> para capturar la información referente a la empresa, proyecto y asesor de la empresa, </a:t>
            </a:r>
            <a:r>
              <a:rPr lang="es-MX" dirty="0">
                <a:latin typeface="Avenir Book" panose="02000503020000020003" pitchFamily="2" charset="0"/>
              </a:rPr>
              <a:t>cuando hayas terminado dar clic en GUARDAR</a:t>
            </a:r>
            <a:r>
              <a:rPr lang="es-ES_tradnl" dirty="0">
                <a:latin typeface="Avenir Book" panose="02000503020000020003" pitchFamily="2" charset="0"/>
              </a:rPr>
              <a:t>.</a:t>
            </a:r>
          </a:p>
          <a:p>
            <a:pPr marL="457200" lvl="0" indent="-457200" algn="just" eaLnBrk="0" hangingPunct="0">
              <a:buFont typeface="+mj-lt"/>
              <a:buAutoNum type="arabicPeriod"/>
              <a:tabLst>
                <a:tab pos="457200" algn="l"/>
              </a:tabLst>
              <a:defRPr/>
            </a:pPr>
            <a:endParaRPr lang="es-ES_tradnl"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En cuanto tu asesor de estadía de la UTSJR apruebe la información que ingresaste, se podrá generar la carta de presentación que recibirás vía email o presencial según corresponda. </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Complementar los datos de la empresa en el mismo apartado de Estadías de tu Portal de Alumno, a partir de ese momento, tu asesor de estadía de la UTSJR será el encargado de dar seguimiento a tu proyecto.</a:t>
            </a:r>
          </a:p>
          <a:p>
            <a:pPr marL="457200" lvl="0" indent="-457200" algn="just" eaLnBrk="0" hangingPunct="0">
              <a:buFont typeface="+mj-lt"/>
              <a:buAutoNum type="arabicPeriod"/>
              <a:tabLst>
                <a:tab pos="457200" algn="l"/>
              </a:tabLst>
              <a:defRPr/>
            </a:pPr>
            <a:endParaRPr lang="es-MX" dirty="0">
              <a:latin typeface="Avenir Book" panose="02000503020000020003" pitchFamily="2" charset="0"/>
            </a:endParaRPr>
          </a:p>
          <a:p>
            <a:pPr marL="457200" lvl="0" indent="-457200" algn="just" eaLnBrk="0" hangingPunct="0">
              <a:buFont typeface="+mj-lt"/>
              <a:buAutoNum type="arabicPeriod"/>
              <a:tabLst>
                <a:tab pos="457200" algn="l"/>
              </a:tabLst>
              <a:defRPr/>
            </a:pPr>
            <a:r>
              <a:rPr lang="es-ES_tradnl" dirty="0">
                <a:latin typeface="Avenir Book" panose="02000503020000020003" pitchFamily="2" charset="0"/>
              </a:rPr>
              <a:t>Concluir satisfactoriamente el proyecto de estadía, correspondiente al 11º cuatrimestre (enero-abril 2024).</a:t>
            </a:r>
            <a:endParaRPr lang="es-MX" sz="1600" dirty="0">
              <a:latin typeface="Avenir LT Std 45 Book" panose="020B0502020203020204" pitchFamily="34" charset="0"/>
            </a:endParaRPr>
          </a:p>
        </p:txBody>
      </p:sp>
      <p:sp>
        <p:nvSpPr>
          <p:cNvPr id="3" name="Título 1">
            <a:extLst>
              <a:ext uri="{FF2B5EF4-FFF2-40B4-BE49-F238E27FC236}">
                <a16:creationId xmlns:a16="http://schemas.microsoft.com/office/drawing/2014/main" id="{79FEC2FB-64AA-F649-AC7E-C859BB7A79A4}"/>
              </a:ext>
            </a:extLst>
          </p:cNvPr>
          <p:cNvSpPr txBox="1">
            <a:spLocks/>
          </p:cNvSpPr>
          <p:nvPr/>
        </p:nvSpPr>
        <p:spPr>
          <a:xfrm>
            <a:off x="1320799" y="1193072"/>
            <a:ext cx="9535883" cy="85459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pPr algn="ctr"/>
            <a:br>
              <a:rPr lang="es-ES_tradnl" sz="1400" dirty="0">
                <a:solidFill>
                  <a:schemeClr val="tx1"/>
                </a:solidFill>
                <a:latin typeface="Avenir Book" panose="02000503020000020003" pitchFamily="2" charset="0"/>
              </a:rPr>
            </a:br>
            <a:r>
              <a:rPr lang="es-ES" sz="2200" dirty="0">
                <a:solidFill>
                  <a:schemeClr val="tx1"/>
                </a:solidFill>
                <a:latin typeface="Avenir Book" panose="02000503020000020003" pitchFamily="2" charset="0"/>
              </a:rPr>
              <a:t>GUÍA DE 12 PASOS PARA REALIZAR EL TRÁMITE DE TITULACIÓN TSU</a:t>
            </a:r>
            <a:endParaRPr lang="es-MX" sz="22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8842705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2350</Words>
  <Application>Microsoft Office PowerPoint</Application>
  <PresentationFormat>Panorámica</PresentationFormat>
  <Paragraphs>154</Paragraphs>
  <Slides>18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Avenir Book</vt:lpstr>
      <vt:lpstr>Avenir LT Std 45 Book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Adan Ugalde Osornio</cp:lastModifiedBy>
  <cp:revision>92</cp:revision>
  <cp:lastPrinted>2023-02-13T22:09:28Z</cp:lastPrinted>
  <dcterms:created xsi:type="dcterms:W3CDTF">2022-10-24T13:46:48Z</dcterms:created>
  <dcterms:modified xsi:type="dcterms:W3CDTF">2023-10-16T20:12:00Z</dcterms:modified>
</cp:coreProperties>
</file>